
<file path=[Content_Types].xml><?xml version="1.0" encoding="utf-8"?>
<Types xmlns="http://schemas.openxmlformats.org/package/2006/content-types">
  <Default Extension="rels" ContentType="application/vnd.openxmlformats-package.relationships+xml"/>
  <Default Extension="jpg" ContentType="image/jpeg"/>
  <Default Extension="jpeg" ContentType="image/jpeg"/>
  <Default Extension="xml" ContentType="application/xml"/>
  <Override PartName="/ppt/slides/slide23.xml" ContentType="application/vnd.openxmlformats-officedocument.presentationml.slide+xml"/>
  <Override PartName="/ppt/notesslides/notesslide22.xml" ContentType="application/vnd.openxmlformats-officedocument.presentationml.notesSlide+xml"/>
  <Override PartName="/ppt/slides/slide22.xml" ContentType="application/vnd.openxmlformats-officedocument.presentationml.slide+xml"/>
  <Override PartName="/ppt/notesslides/notesslide20.xml" ContentType="application/vnd.openxmlformats-officedocument.presentationml.notesSlide+xml"/>
  <Override PartName="/ppt/slides/slide20.xml" ContentType="application/vnd.openxmlformats-officedocument.presentationml.slide+xml"/>
  <Override PartName="/ppt/slidelayouts/slidelayout7.xml" ContentType="application/vnd.openxmlformats-officedocument.presentationml.slideLayout+xml"/>
  <Override PartName="/ppt/notesslides/notesslide15.xml" ContentType="application/vnd.openxmlformats-officedocument.presentationml.notesSlide+xml"/>
  <Override PartName="/ppt/slides/slide15.xml" ContentType="application/vnd.openxmlformats-officedocument.presentationml.slide+xml"/>
  <Override PartName="/ppt/slides/slide11.xml" ContentType="application/vnd.openxmlformats-officedocument.presentationml.slide+xml"/>
  <Override PartName="/ppt/ink/ink1.xml" ContentType="application/inkml+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s/slide19.xml" ContentType="application/vnd.openxmlformats-officedocument.presentationml.slide+xml"/>
  <Override PartName="/ppt/theme/theme2.xml" ContentType="application/vnd.openxmlformats-officedocument.them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notesslides/notesslide7.xml" ContentType="application/vnd.openxmlformats-officedocument.presentationml.notesSlide+xml"/>
  <Override PartName="/ppt/slides/slide16.xml" ContentType="application/vnd.openxmlformats-officedocument.presentationml.slide+xml"/>
  <Override PartName="/ppt/slides/slide10.xml" ContentType="application/vnd.openxmlformats-officedocument.presentationml.slide+xml"/>
  <Override PartName="/ppt/slidelayouts/slidelayout3.xml" ContentType="application/vnd.openxmlformats-officedocument.presentationml.slideLayout+xml"/>
  <Override PartName="/ppt/notesslides/notesslide11.xml" ContentType="application/vnd.openxmlformats-officedocument.presentationml.notesSlide+xml"/>
  <Override PartName="/ppt/tablestyles.xml" ContentType="application/vnd.openxmlformats-officedocument.presentationml.tableStyles+xml"/>
  <Override PartName="/ppt/notesslides/notesslide10.xml" ContentType="application/vnd.openxmlformats-officedocument.presentationml.notesSlide+xml"/>
  <Override PartName="/ppt/slides/slide4.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viewprops.xml" ContentType="application/vnd.openxmlformats-officedocument.presentationml.viewProps+xml"/>
  <Override PartName="/ppt/slidelayouts/slidelayout6.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1.xml" ContentType="application/vnd.openxmlformats-officedocument.presentationml.notesSlide+xml"/>
  <Override PartName="/ppt/slides/slide9.xml" ContentType="application/vnd.openxmlformats-officedocument.presentationml.slide+xml"/>
  <Override PartName="/ppt/ink/ink2.xml" ContentType="application/inkml+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presprops.xml" ContentType="application/vnd.openxmlformats-officedocument.presentationml.presProps+xml"/>
  <Override PartName="/ppt/slidelayouts/slidelayout8.xml" ContentType="application/vnd.openxmlformats-officedocument.presentationml.slideLayout+xml"/>
  <Override PartName="/ppt/notesslides/notesslide16.xml" ContentType="application/vnd.openxmlformats-officedocument.presentationml.notesSlide+xml"/>
  <Override PartName="/ppt/slides/slide5.xml" ContentType="application/vnd.openxmlformats-officedocument.presentationml.slide+xml"/>
  <Override PartName="/ppt/slidelayouts/slidelayout2.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6.xml" ContentType="application/vnd.openxmlformats-officedocument.presentationml.slide+xml"/>
  <Override PartName="/ppt/slides/slide13.xml" ContentType="application/vnd.openxmlformats-officedocument.presentationml.slide+xml"/>
  <Override PartName="/ppt/slidelayouts/slidelayout5.xml" ContentType="application/vnd.openxmlformats-officedocument.presentationml.slideLayout+xml"/>
  <Override PartName="/ppt/theme/theme1.xml" ContentType="application/vnd.openxmlformats-officedocument.theme+xml"/>
  <Override PartName="/ppt/slides/slide3.xml" ContentType="application/vnd.openxmlformats-officedocument.presentationml.slide+xml"/>
  <Override PartName="/ppt/slides/slide18.xml" ContentType="application/vnd.openxmlformats-officedocument.presentationml.slide+xml"/>
  <Override PartName="/ppt/notesslides/notesslide2.xml" ContentType="application/vnd.openxmlformats-officedocument.presentationml.notesSlide+xml"/>
  <Override PartName="/ppt/slides/slide12.xml" ContentType="application/vnd.openxmlformats-officedocument.presentationml.slide+xml"/>
  <Override PartName="/ppt/slidelayouts/slidelayout1.xml" ContentType="application/vnd.openxmlformats-officedocument.presentationml.slideLayout+xml"/>
  <Override PartName="/ppt/slides/slide1.xml" ContentType="application/vnd.openxmlformats-officedocument.presentationml.slide+xml"/>
  <Override PartName="/ppt/notesslides/notesslide4.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template.main+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slides/slide7.xml" ContentType="application/vnd.openxmlformats-officedocument.presentationml.slide+xml"/>
  <Override PartName="/ppt/notesslides/notesslide13.xml" ContentType="application/vnd.openxmlformats-officedocument.presentationml.notesSlide+xml"/>
  <Override PartName="/ppt/slides/slide2.xml" ContentType="application/vnd.openxmlformats-officedocument.presentationml.slide+xml"/>
  <Override PartName="/ppt/notesslides/notesslide23.xml" ContentType="application/vnd.openxmlformats-officedocument.presentationml.notesSlide+xml"/>
  <Override PartName="/ppt/slides/slide21.xml" ContentType="application/vnd.openxmlformats-officedocument.presentationml.slide+xml"/>
  <Override PartName="/ppt/slides/slide1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
  </p:notesMasterIdLst>
  <p:sldIdLst>
    <p:sldId id="258" r:id="rId3"/>
    <p:sldId id="257" r:id="rId4"/>
    <p:sldId id="259" r:id="rId5"/>
    <p:sldId id="260" r:id="rId6"/>
    <p:sldId id="261" r:id="rId7"/>
    <p:sldId id="262" r:id="rId8"/>
    <p:sldId id="263" r:id="rId9"/>
    <p:sldId id="264" r:id="rId10"/>
    <p:sldId id="265" r:id="rId11"/>
    <p:sldId id="266" r:id="rId12"/>
    <p:sldId id="267" r:id="rId13"/>
    <p:sldId id="271" r:id="rId14"/>
    <p:sldId id="269" r:id="rId15"/>
    <p:sldId id="272" r:id="rId16"/>
    <p:sldId id="273" r:id="rId17"/>
    <p:sldId id="274" r:id="rId18"/>
    <p:sldId id="276" r:id="rId19"/>
    <p:sldId id="275" r:id="rId20"/>
    <p:sldId id="277" r:id="rId21"/>
    <p:sldId id="278" r:id="rId22"/>
    <p:sldId id="279" r:id="rId23"/>
    <p:sldId id="280" r:id="rId24"/>
    <p:sldId id="281"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0" orient="horz" pos="2160" userDrawn="1">
          <p15:clr>
            <a:srgbClr val="A4A3A4"/>
          </p15:clr>
        </p15:guide>
        <p15:guide id="1"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8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8" d="100"/>
          <a:sy n="118" d="100"/>
        </p:scale>
        <p:origin x="-108" y="-4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 Type="http://schemas.openxmlformats.org/officeDocument/2006/relationships/notesMaster" Target="notesMasters/notesMaster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tableStyles" Target="tableStyles.xml"/><Relationship Id="rId28" Type="http://schemas.openxmlformats.org/officeDocument/2006/relationships/presProps" Target="presProps.xml"/><Relationship Id="rId29" Type="http://schemas.openxmlformats.org/officeDocument/2006/relationships/viewProps" Target="viewProps.xml"/><Relationship Id="rId3" Type="http://schemas.openxmlformats.org/officeDocument/2006/relationships/slide" Target="slides/slide1.xml"/><Relationship Id="rId30" Type="http://schemas.openxmlformats.org/officeDocument/2006/relationships/theme" Target="theme/them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s>
</file>

<file path=ppt/ink/ink1.xml><?xml version="1.0" encoding="utf-8"?>
<inkml:ink xmlns:inkml="http://www.w3.org/2003/InkML">
  <inkml:definitions>
    <inkml:brush xml:id="br0">
      <inkml:brushProperty name="tip" value="rectangle"/>
      <inkml:brushProperty name="width" value="0.105833" units="cm"/>
      <inkml:brushProperty name="height" value="0.423333" units="cm"/>
      <inkml:brushProperty name="color" value="#FFC107"/>
      <inkml:brushProperty name="transparency" value="127"/>
    </inkml:brush>
    <inkml:context xml:id="ctx0">
      <inkml:inkSource xml:id="inkSrc0">
        <inkml:traceFormat>
          <inkml:channel name="X" type="integer" min="-2147483648" max="2147483647" units="cm"/>
          <inkml:channel name="Y" type="integer" min="-2147483648" max="2147483647" units="cm"/>
        </inkml:traceFormat>
        <inkml:sourceProperty name="mobisystems_processingApplied" value="true"/>
        <inkml:channelProperties>
          <inkml:channelProperty channel="X" name="resolution" value="10000.000000" units="1/cm"/>
          <inkml:channelProperty channel="Y" name="resolution" value="10000.000000" units="1/cm"/>
        </inkml:channelProperties>
      </inkml:inkSource>
    </inkml:context>
  </inkml:definitions>
  <inkml:trace contextRef="#ctx0" brushRef="#br0">0 1254, 0 1254, 0 1254, 0 1254</inkml:trace>
  <inkml:trace contextRef="#ctx0" brushRef="#br0">6272 104735, 6272 104735, 6272 104735, 6272 104735</inkml:trace>
  <inkml:trace contextRef="#ctx0" brushRef="#br0">6272 102854, 6272 102854, 6272 102854, 6272 102854</inkml:trace>
  <inkml:trace contextRef="#ctx0" brushRef="#br0">11289 106930, 11289 106930, 11289 106930, 11289 106930</inkml:trace>
  <inkml:trace contextRef="#ctx0" brushRef="#br0">5644 102227, 5644 102227, 5644 102227, 5644 102227</inkml:trace>
  <inkml:trace contextRef="#ctx0" brushRef="#br0">1254 0, 1254 0, 1254 0, 1254 0</inkml:trace>
</inkml:ink>
</file>

<file path=ppt/ink/ink2.xml><?xml version="1.0" encoding="utf-8"?>
<inkml:ink xmlns:inkml="http://www.w3.org/2003/InkML">
  <inkml:definitions>
    <inkml:brush xml:id="br0">
      <inkml:brushProperty name="tip" value="rectangle"/>
      <inkml:brushProperty name="width" value="0.105833" units="cm"/>
      <inkml:brushProperty name="height" value="0.423333" units="cm"/>
      <inkml:brushProperty name="color" value="#FFC107"/>
      <inkml:brushProperty name="transparency" value="127"/>
    </inkml:brush>
    <inkml:context xml:id="ctx0">
      <inkml:inkSource xml:id="inkSrc0">
        <inkml:traceFormat>
          <inkml:channel name="X" type="integer" min="-2147483648" max="2147483647" units="cm"/>
          <inkml:channel name="Y" type="integer" min="-2147483648" max="2147483647" units="cm"/>
        </inkml:traceFormat>
        <inkml:sourceProperty name="mobisystems_processingApplied" value="true"/>
        <inkml:channelProperties>
          <inkml:channelProperty channel="X" name="resolution" value="10000.000000" units="1/cm"/>
          <inkml:channelProperty channel="Y" name="resolution" value="10000.000000" units="1/cm"/>
        </inkml:channelProperties>
      </inkml:inkSource>
    </inkml:context>
  </inkml:definitions>
  <inkml:trace contextRef="#ctx0" brushRef="#br0">0 0, 0 0, 0 0, 0 0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
            <a:endParaRPr lang="en-US"/>
          </a:p>
        </p:txBody>
      </p:sp>
      <p:sp>
        <p:nvSpPr>
          <p:cNvPr id="3" name="Date Placeholder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BF3DC4-5EE2-4DDC-A561-747CABCB8392}" type="datetimeFigureOut">
              <a:rPr lang="en-US" smtClean="0"/>
              <a:t>8/22/2022</a:t>
            </a:fld>
            <a:endParaRPr lang="en-US"/>
          </a:p>
        </p:txBody>
      </p:sp>
      <p:sp>
        <p:nvSpPr>
          <p:cNvPr id="4" name="Slide Image Placeholder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
            <a:endParaRPr lang="en-US"/>
          </a:p>
        </p:txBody>
      </p:sp>
      <p:sp>
        <p:nvSpPr>
          <p:cNvPr id="5" name="Notes Placeholder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1D4BB-F573-4643-9CC4-ECC9BF8559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EF5780ED-6BFB-40B3-A141-ACBD6584B0C1}" type="slidenum">
              <a:rPr lang="en-US" smtClean="0"/>
              <a:t>‹#›</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B0CF852-AB8E-44F3-A896-67BE10A0B792}" type="slidenum">
              <a:rPr lang="en-US" smtClean="0"/>
              <a:t>‹#›</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ED2464B-6630-4708-8791-E6C8A2BB533F}" type="slidenum">
              <a:rPr lang="en-US" smtClean="0"/>
              <a:t>‹#›</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69B4BB7-BACE-4F49-BFC7-853C86FF392B}" type="slidenum">
              <a:rPr lang="en-US" smtClean="0"/>
              <a:t>‹#›</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A0539F2-1963-463F-B62D-BB4F02B8C0DF}" type="slidenum">
              <a:rPr lang="en-US" smtClean="0"/>
              <a:t>‹#›</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C03E69C-F2E8-4F30-8A7F-A122682BE7D7}" type="slidenum">
              <a:rPr lang="en-US" smtClean="0"/>
              <a:t>‹#›</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39756DF9-7F52-484B-8CDB-795F98E76B95}" type="slidenum">
              <a:rPr lang="en-US" smtClean="0"/>
              <a:t>‹#›</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D7BE2BB-1DD7-40A9-80A6-F6B82621C834}" type="slidenum">
              <a:rPr lang="en-US" smtClean="0"/>
              <a:t>‹#›</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1F08E09-C86B-4669-AA68-532D48155274}" type="slidenum">
              <a:rPr lang="en-US" smtClean="0"/>
              <a:t>‹#›</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C7ED7E2-0678-47E2-9BD9-B54CA77262C9}" type="slidenum">
              <a:rPr lang="en-US" smtClean="0"/>
              <a:t>‹#›</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40F7C50-A0B1-4433-8164-19685E4621BB}" type="slidenum">
              <a:rPr lang="en-US" smtClean="0"/>
              <a:t>‹#›</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5B3EE64-2727-4F69-87F9-39956FBBA196}" type="slidenum">
              <a:rPr lang="en-US" smtClean="0"/>
              <a:t>‹#›</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19B3381-F861-4099-8C9D-6596E2BB9346}" type="slidenum">
              <a:rPr lang="en-US" smtClean="0"/>
              <a:t>‹#›</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4A62AB4-8122-42E7-9537-4F1251E2520D}" type="slidenum">
              <a:rPr lang="en-US" smtClean="0"/>
              <a:t>‹#›</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3C23C55-5E4D-4AE9-A8F4-796763D518CC}" type="slidenum">
              <a:rPr lang="en-US" smtClean="0"/>
              <a:t>‹#›</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21D36157-37CA-4BEB-82BB-F1E2A30E152F}" type="slidenum">
              <a:rPr lang="en-US" smtClean="0"/>
              <a:t>‹#›</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97A300C9-D90E-485A-A968-DBB404330F97}" type="slidenum">
              <a:rPr lang="en-US" smtClean="0"/>
              <a:t>‹#›</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D27AA5E-6287-4E87-97D1-139B7B6597AF}" type="slidenum">
              <a:rPr lang="en-US" smtClean="0"/>
              <a:t>‹#›</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A079C50-E353-4DC1-B0BE-865F45587D13}" type="slidenum">
              <a:rPr lang="en-US" smtClean="0"/>
              <a:t>‹#›</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80D0CEF-A8CD-4555-AE27-B52CC6DF8EAA}" type="slidenum">
              <a:rPr lang="en-US" smtClean="0"/>
              <a:t>‹#›</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9D1818C7-1549-4DE0-87DC-0223E18952A2}" type="slidenum">
              <a:rPr lang="en-US" smtClean="0"/>
              <a:t>‹#›</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B9AB86D-1A5E-4A88-998D-8179F69E9053}" type="slidenum">
              <a:rPr lang="en-US" smtClean="0"/>
              <a:t>‹#›</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2C918872-A719-4804-A585-0CC543A0C22A}" type="slidenum">
              <a:rPr lang="en-US" smtClean="0"/>
              <a:t>‹#›</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84FFE64-545D-4108-B744-1C6E93E99CCE}" type="slidenum">
              <a:rPr lang="en-US" smtClean="0"/>
              <a:t>‹#›</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
          <a:srcRect/>
          <a:stretch>
            <a:fillRect/>
          </a:stretch>
        </p:blipFill>
        <p:spPr>
          <a:xfrm>
            <a:off x="-5365" y="3016"/>
            <a:ext cx="12197365" cy="6854983"/>
          </a:xfrm>
          <a:prstGeom prst="rect">
            <a:avLst/>
          </a:prstGeom>
        </p:spPr>
      </p:pic>
      <p:sp>
        <p:nvSpPr>
          <p:cNvPr id="2" name="Title 1"/>
          <p:cNvSpPr>
            <a:spLocks noGrp="1" noEditPoints="1"/>
          </p:cNvSpPr>
          <p:nvPr>
            <p:ph type="ctrTitle"/>
          </p:nvPr>
        </p:nvSpPr>
        <p:spPr>
          <a:xfrm>
            <a:off x="598811" y="2443794"/>
            <a:ext cx="4313054" cy="2629911"/>
          </a:xfrm>
        </p:spPr>
        <p:txBody>
          <a:bodyPr anchor="b"/>
          <a:lstStyle>
            <a:lvl1pPr algn="l">
              <a:defRPr sz="6000">
                <a:solidFill>
                  <a:schemeClr val="accent1">
                    <a:lumMod val="50000"/>
                  </a:schemeClr>
                </a:solidFill>
              </a:defRPr>
            </a:lvl1pPr>
          </a:lstStyle>
          <a:p>
            <a:r>
              <a:rPr lang="en-US"/>
              <a:t>Click to edit Master title style</a:t>
            </a:r>
          </a:p>
        </p:txBody>
      </p:sp>
      <p:sp>
        <p:nvSpPr>
          <p:cNvPr id="3" name="Subtitle 2"/>
          <p:cNvSpPr>
            <a:spLocks noGrp="1" noEditPoints="1"/>
          </p:cNvSpPr>
          <p:nvPr>
            <p:ph type="subTitle" idx="1"/>
          </p:nvPr>
        </p:nvSpPr>
        <p:spPr>
          <a:xfrm>
            <a:off x="606903" y="5122258"/>
            <a:ext cx="4304962" cy="890124"/>
          </a:xfrm>
        </p:spPr>
        <p:txBody>
          <a:bodyPr/>
          <a:lstStyle>
            <a:lvl1pPr marL="0" indent="0" algn="l">
              <a:buNone/>
              <a:defRPr sz="2400" b="1">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p>
        </p:txBody>
      </p:sp>
      <p:sp>
        <p:nvSpPr>
          <p:cNvPr id="4" name="Date Placeholder 3"/>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BB6BF06D-F957-4D39-A158-E328CC5B08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8200" y="365126"/>
            <a:ext cx="10515600" cy="1220914"/>
          </a:xfrm>
        </p:spPr>
        <p:txBody>
          <a:bodyPr/>
          <a:lstStyle/>
          <a:p>
            <a:r>
              <a:rPr lang="en-US"/>
              <a:t>Click to edit Master title style</a:t>
            </a:r>
          </a:p>
        </p:txBody>
      </p:sp>
      <p:sp>
        <p:nvSpPr>
          <p:cNvPr id="3" name="Content Placeholder 2"/>
          <p:cNvSpPr>
            <a:spLocks noGrp="1" noEditPoints="1"/>
          </p:cNvSpPr>
          <p:nvPr>
            <p:ph idx="1"/>
          </p:nvPr>
        </p:nvSpPr>
        <p:spPr>
          <a:xfrm>
            <a:off x="838200" y="1990641"/>
            <a:ext cx="10515600" cy="41863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BB6BF06D-F957-4D39-A158-E328CC5B08BF}" type="slidenum">
              <a:rPr lang="en-US" smtClean="0"/>
              <a:t>‹#›</a:t>
            </a:fld>
            <a:endParaRPr lang="en-US"/>
          </a:p>
        </p:txBody>
      </p:sp>
      <p:grpSp>
        <p:nvGrpSpPr>
          <p:cNvPr id="11" name="Group 10"/>
          <p:cNvGrpSpPr/>
          <p:nvPr/>
        </p:nvGrpSpPr>
        <p:grpSpPr>
          <a:xfrm>
            <a:off x="-9442" y="1586039"/>
            <a:ext cx="12201442" cy="241412"/>
            <a:chOff x="-9442" y="1658867"/>
            <a:chExt cx="12201442" cy="241412"/>
          </a:xfrm>
        </p:grpSpPr>
        <p:sp>
          <p:nvSpPr>
            <p:cNvPr id="8" name="Rectangle 7"/>
            <p:cNvSpPr/>
            <p:nvPr userDrawn="1"/>
          </p:nvSpPr>
          <p:spPr>
            <a:xfrm>
              <a:off x="-9442" y="1786990"/>
              <a:ext cx="12201441" cy="113289"/>
            </a:xfrm>
            <a:prstGeom prst="rect">
              <a:avLst/>
            </a:prstGeom>
            <a:solidFill>
              <a:srgbClr val="208EE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p:cNvSpPr/>
            <p:nvPr userDrawn="1"/>
          </p:nvSpPr>
          <p:spPr>
            <a:xfrm>
              <a:off x="-9442" y="1658867"/>
              <a:ext cx="12201442" cy="16993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1850" y="1709739"/>
            <a:ext cx="10515600" cy="2773250"/>
          </a:xfrm>
        </p:spPr>
        <p:txBody>
          <a:bodyPr anchor="b"/>
          <a:lstStyle>
            <a:lvl1pPr>
              <a:defRPr sz="6000"/>
            </a:lvl1pPr>
          </a:lstStyle>
          <a:p>
            <a:r>
              <a:rPr lang="en-US"/>
              <a:t>Click to edit Master title style</a:t>
            </a:r>
          </a:p>
        </p:txBody>
      </p:sp>
      <p:sp>
        <p:nvSpPr>
          <p:cNvPr id="3" name="Text Placeholder 2"/>
          <p:cNvSpPr>
            <a:spLocks noGrp="1" noEditPoints="1"/>
          </p:cNvSpPr>
          <p:nvPr>
            <p:ph type="body" idx="1"/>
          </p:nvPr>
        </p:nvSpPr>
        <p:spPr>
          <a:xfrm>
            <a:off x="831850" y="4903773"/>
            <a:ext cx="10515600" cy="118587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BB6BF06D-F957-4D39-A158-E328CC5B08BF}" type="slidenum">
              <a:rPr lang="en-US" smtClean="0"/>
              <a:t>‹#›</a:t>
            </a:fld>
            <a:endParaRPr lang="en-US"/>
          </a:p>
        </p:txBody>
      </p:sp>
      <p:grpSp>
        <p:nvGrpSpPr>
          <p:cNvPr id="12" name="Group 11"/>
          <p:cNvGrpSpPr/>
          <p:nvPr/>
        </p:nvGrpSpPr>
        <p:grpSpPr>
          <a:xfrm>
            <a:off x="0" y="4547723"/>
            <a:ext cx="12201442" cy="241412"/>
            <a:chOff x="-9442" y="1658867"/>
            <a:chExt cx="12201442" cy="241412"/>
          </a:xfrm>
        </p:grpSpPr>
        <p:sp>
          <p:nvSpPr>
            <p:cNvPr id="13" name="Rectangle 12"/>
            <p:cNvSpPr/>
            <p:nvPr userDrawn="1"/>
          </p:nvSpPr>
          <p:spPr>
            <a:xfrm>
              <a:off x="-9442" y="1786990"/>
              <a:ext cx="12201441" cy="113289"/>
            </a:xfrm>
            <a:prstGeom prst="rect">
              <a:avLst/>
            </a:prstGeom>
            <a:solidFill>
              <a:srgbClr val="208EE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Rectangle 13"/>
            <p:cNvSpPr/>
            <p:nvPr userDrawn="1"/>
          </p:nvSpPr>
          <p:spPr>
            <a:xfrm>
              <a:off x="-9442" y="1658867"/>
              <a:ext cx="12201442" cy="16993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8200" y="365125"/>
            <a:ext cx="10515600" cy="1229005"/>
          </a:xfrm>
        </p:spPr>
        <p:txBody>
          <a:bodyPr/>
          <a:lstStyle/>
          <a:p>
            <a:r>
              <a:rPr lang="en-US"/>
              <a:t>Click to edit Master title style</a:t>
            </a:r>
          </a:p>
        </p:txBody>
      </p:sp>
      <p:sp>
        <p:nvSpPr>
          <p:cNvPr id="3" name="Content Placeholder 2"/>
          <p:cNvSpPr>
            <a:spLocks noGrp="1" noEditPoints="1"/>
          </p:cNvSpPr>
          <p:nvPr>
            <p:ph sz="half" idx="1"/>
          </p:nvPr>
        </p:nvSpPr>
        <p:spPr>
          <a:xfrm>
            <a:off x="838200" y="2023009"/>
            <a:ext cx="5181600" cy="41539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noEditPoints="1"/>
          </p:cNvSpPr>
          <p:nvPr>
            <p:ph sz="half" idx="2"/>
          </p:nvPr>
        </p:nvSpPr>
        <p:spPr>
          <a:xfrm>
            <a:off x="6172200" y="2047285"/>
            <a:ext cx="5181600" cy="412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BB6BF06D-F957-4D39-A158-E328CC5B08BF}" type="slidenum">
              <a:rPr lang="en-US" smtClean="0"/>
              <a:t>‹#›</a:t>
            </a:fld>
            <a:endParaRPr lang="en-US"/>
          </a:p>
        </p:txBody>
      </p:sp>
      <p:grpSp>
        <p:nvGrpSpPr>
          <p:cNvPr id="8" name="Group 7"/>
          <p:cNvGrpSpPr/>
          <p:nvPr/>
        </p:nvGrpSpPr>
        <p:grpSpPr>
          <a:xfrm>
            <a:off x="-8093" y="1594130"/>
            <a:ext cx="12201442" cy="241412"/>
            <a:chOff x="-9442" y="1658867"/>
            <a:chExt cx="12201442" cy="241412"/>
          </a:xfrm>
        </p:grpSpPr>
        <p:sp>
          <p:nvSpPr>
            <p:cNvPr id="9" name="Rectangle 8"/>
            <p:cNvSpPr/>
            <p:nvPr userDrawn="1"/>
          </p:nvSpPr>
          <p:spPr>
            <a:xfrm>
              <a:off x="-9442" y="1786990"/>
              <a:ext cx="12201441" cy="113289"/>
            </a:xfrm>
            <a:prstGeom prst="rect">
              <a:avLst/>
            </a:prstGeom>
            <a:solidFill>
              <a:srgbClr val="208EE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Rectangle 9"/>
            <p:cNvSpPr/>
            <p:nvPr userDrawn="1"/>
          </p:nvSpPr>
          <p:spPr>
            <a:xfrm>
              <a:off x="-9442" y="1658867"/>
              <a:ext cx="12201442" cy="16993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9788" y="365125"/>
            <a:ext cx="10515600" cy="1075257"/>
          </a:xfrm>
        </p:spPr>
        <p:txBody>
          <a:bodyPr/>
          <a:lstStyle/>
          <a:p>
            <a:r>
              <a:rPr lang="en-US"/>
              <a:t>Click to edit Master title style</a:t>
            </a:r>
          </a:p>
        </p:txBody>
      </p:sp>
      <p:sp>
        <p:nvSpPr>
          <p:cNvPr id="3" name="Text Placeholder 2"/>
          <p:cNvSpPr>
            <a:spLocks noGrp="1" noEditPoints="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noEditPoints="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noEditPoints="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noEditPoints="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8" name="Footer Placeholder 7"/>
          <p:cNvSpPr>
            <a:spLocks noGrp="1" noEditPoints="1"/>
          </p:cNvSpPr>
          <p:nvPr>
            <p:ph type="ftr" sz="quarter" idx="11"/>
          </p:nvPr>
        </p:nvSpPr>
        <p:spPr/>
        <p:txBody>
          <a:bodyPr/>
          <a:lstStyle/>
          <a:p>
            <a:endParaRPr lang="en-US"/>
          </a:p>
        </p:txBody>
      </p:sp>
      <p:sp>
        <p:nvSpPr>
          <p:cNvPr id="9" name="Slide Number Placeholder 8"/>
          <p:cNvSpPr>
            <a:spLocks noGrp="1" noEditPoints="1"/>
          </p:cNvSpPr>
          <p:nvPr>
            <p:ph type="sldNum" sz="quarter" idx="12"/>
          </p:nvPr>
        </p:nvSpPr>
        <p:spPr/>
        <p:txBody>
          <a:bodyPr/>
          <a:lstStyle/>
          <a:p>
            <a:fld id="{BB6BF06D-F957-4D39-A158-E328CC5B08BF}" type="slidenum">
              <a:rPr lang="en-US" smtClean="0"/>
              <a:t>‹#›</a:t>
            </a:fld>
            <a:endParaRPr lang="en-US"/>
          </a:p>
        </p:txBody>
      </p:sp>
      <p:grpSp>
        <p:nvGrpSpPr>
          <p:cNvPr id="10" name="Group 9"/>
          <p:cNvGrpSpPr/>
          <p:nvPr/>
        </p:nvGrpSpPr>
        <p:grpSpPr>
          <a:xfrm>
            <a:off x="0" y="1440382"/>
            <a:ext cx="12201442" cy="241412"/>
            <a:chOff x="-9442" y="1658867"/>
            <a:chExt cx="12201442" cy="241412"/>
          </a:xfrm>
        </p:grpSpPr>
        <p:sp>
          <p:nvSpPr>
            <p:cNvPr id="11" name="Rectangle 10"/>
            <p:cNvSpPr/>
            <p:nvPr userDrawn="1"/>
          </p:nvSpPr>
          <p:spPr>
            <a:xfrm>
              <a:off x="-9442" y="1786990"/>
              <a:ext cx="12201441" cy="113289"/>
            </a:xfrm>
            <a:prstGeom prst="rect">
              <a:avLst/>
            </a:prstGeom>
            <a:solidFill>
              <a:srgbClr val="208EE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userDrawn="1"/>
          </p:nvSpPr>
          <p:spPr>
            <a:xfrm>
              <a:off x="-9442" y="1658867"/>
              <a:ext cx="12201442" cy="16993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8200" y="365125"/>
            <a:ext cx="10515600" cy="1075257"/>
          </a:xfrm>
        </p:spPr>
        <p:txBody>
          <a:bodyPr/>
          <a:lstStyle/>
          <a:p>
            <a:r>
              <a:rPr lang="en-US"/>
              <a:t>Click to edit Master title style</a:t>
            </a:r>
          </a:p>
        </p:txBody>
      </p:sp>
      <p:sp>
        <p:nvSpPr>
          <p:cNvPr id="3" name="Date Placeholder 2"/>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4" name="Footer Placeholder 3"/>
          <p:cNvSpPr>
            <a:spLocks noGrp="1" noEditPoints="1"/>
          </p:cNvSpPr>
          <p:nvPr>
            <p:ph type="ftr" sz="quarter" idx="11"/>
          </p:nvPr>
        </p:nvSpPr>
        <p:spPr/>
        <p:txBody>
          <a:bodyPr/>
          <a:lstStyle/>
          <a:p>
            <a:endParaRPr lang="en-US"/>
          </a:p>
        </p:txBody>
      </p:sp>
      <p:sp>
        <p:nvSpPr>
          <p:cNvPr id="5" name="Slide Number Placeholder 4"/>
          <p:cNvSpPr>
            <a:spLocks noGrp="1" noEditPoints="1"/>
          </p:cNvSpPr>
          <p:nvPr>
            <p:ph type="sldNum" sz="quarter" idx="12"/>
          </p:nvPr>
        </p:nvSpPr>
        <p:spPr/>
        <p:txBody>
          <a:bodyPr/>
          <a:lstStyle/>
          <a:p>
            <a:fld id="{BB6BF06D-F957-4D39-A158-E328CC5B08BF}" type="slidenum">
              <a:rPr lang="en-US" smtClean="0"/>
              <a:t>‹#›</a:t>
            </a:fld>
            <a:endParaRPr lang="en-US"/>
          </a:p>
        </p:txBody>
      </p:sp>
      <p:grpSp>
        <p:nvGrpSpPr>
          <p:cNvPr id="6" name="Group 5"/>
          <p:cNvGrpSpPr/>
          <p:nvPr/>
        </p:nvGrpSpPr>
        <p:grpSpPr>
          <a:xfrm>
            <a:off x="0" y="1440382"/>
            <a:ext cx="12201442" cy="241412"/>
            <a:chOff x="-9442" y="1658867"/>
            <a:chExt cx="12201442" cy="241412"/>
          </a:xfrm>
        </p:grpSpPr>
        <p:sp>
          <p:nvSpPr>
            <p:cNvPr id="7" name="Rectangle 6"/>
            <p:cNvSpPr/>
            <p:nvPr userDrawn="1"/>
          </p:nvSpPr>
          <p:spPr>
            <a:xfrm>
              <a:off x="-9442" y="1786990"/>
              <a:ext cx="12201441" cy="113289"/>
            </a:xfrm>
            <a:prstGeom prst="rect">
              <a:avLst/>
            </a:prstGeom>
            <a:solidFill>
              <a:srgbClr val="208EE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Rectangle 7"/>
            <p:cNvSpPr/>
            <p:nvPr userDrawn="1"/>
          </p:nvSpPr>
          <p:spPr>
            <a:xfrm>
              <a:off x="-9442" y="1658867"/>
              <a:ext cx="12201442" cy="16993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3" name="Footer Placeholder 2"/>
          <p:cNvSpPr>
            <a:spLocks noGrp="1" noEditPoints="1"/>
          </p:cNvSpPr>
          <p:nvPr>
            <p:ph type="ftr" sz="quarter" idx="11"/>
          </p:nvPr>
        </p:nvSpPr>
        <p:spPr/>
        <p:txBody>
          <a:bodyPr/>
          <a:lstStyle/>
          <a:p>
            <a:endParaRPr lang="en-US"/>
          </a:p>
        </p:txBody>
      </p:sp>
      <p:sp>
        <p:nvSpPr>
          <p:cNvPr id="4" name="Slide Number Placeholder 3"/>
          <p:cNvSpPr>
            <a:spLocks noGrp="1" noEditPoints="1"/>
          </p:cNvSpPr>
          <p:nvPr>
            <p:ph type="sldNum" sz="quarter" idx="12"/>
          </p:nvPr>
        </p:nvSpPr>
        <p:spPr/>
        <p:txBody>
          <a:bodyPr/>
          <a:lstStyle/>
          <a:p>
            <a:fld id="{BB6BF06D-F957-4D39-A158-E328CC5B08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noEditPoints="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BB6BF06D-F957-4D39-A158-E328CC5B08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EditPoints="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t>Click icon to add picture</a:t>
            </a:r>
          </a:p>
        </p:txBody>
      </p:sp>
      <p:sp>
        <p:nvSpPr>
          <p:cNvPr id="4" name="Text Placeholder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noEditPoints="1"/>
          </p:cNvSpPr>
          <p:nvPr>
            <p:ph type="dt" sz="half" idx="10"/>
          </p:nvPr>
        </p:nvSpPr>
        <p:spPr/>
        <p:txBody>
          <a:bodyPr/>
          <a:lstStyle/>
          <a:p>
            <a:fld id="{A28532DB-EACB-4683-9AB0-2BE5AE9B4F61}" type="datetimeFigureOut">
              <a:rPr lang="en-US" smtClean="0"/>
              <a:t>8/22/2022</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BB6BF06D-F957-4D39-A158-E328CC5B08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p:bgPr>
    </p:bg>
    <p:spTree>
      <p:nvGrpSpPr>
        <p:cNvPr id="1" name=""/>
        <p:cNvGrpSpPr/>
        <p:nvPr/>
      </p:nvGrpSpPr>
      <p:grpSpPr>
        <a:xfrm>
          <a:off x="0" y="0"/>
          <a:ext cx="0" cy="0"/>
          <a:chOff x="0" y="0"/>
          <a:chExt cx="0" cy="0"/>
        </a:xfrm>
      </p:grpSpPr>
      <p:sp>
        <p:nvSpPr>
          <p:cNvPr id="2" name="Title Placeholder 1"/>
          <p:cNvSpPr>
            <a:spLocks noGrp="1" noEditPoints="1"/>
          </p:cNvSpPr>
          <p:nvPr>
            <p:ph type="title"/>
          </p:nvPr>
        </p:nvSpPr>
        <p:spPr>
          <a:xfrm>
            <a:off x="838200" y="365126"/>
            <a:ext cx="10515600" cy="122091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noEditPoints="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2"/>
          </p:nvPr>
        </p:nvSpPr>
        <p:spPr>
          <a:xfrm>
            <a:off x="789648" y="6364442"/>
            <a:ext cx="2743200" cy="365125"/>
          </a:xfrm>
          <a:prstGeom prst="rect">
            <a:avLst/>
          </a:prstGeom>
        </p:spPr>
        <p:txBody>
          <a:bodyPr vert="horz" lIns="91440" tIns="45720" rIns="91440" bIns="45720" rtlCol="0" anchor="ctr"/>
          <a:lstStyle>
            <a:lvl1pPr algn="l">
              <a:defRPr sz="1200">
                <a:solidFill>
                  <a:schemeClr val="tx1">
                    <a:tint val="75000"/>
                  </a:schemeClr>
                </a:solidFill>
                <a:latin typeface="Corbel" pitchFamily="34" charset="0" panose="020B0503020204020204"/>
              </a:defRPr>
            </a:lvl1pPr>
          </a:lstStyle>
          <a:p>
            <a:fld id="{A28532DB-EACB-4683-9AB0-2BE5AE9B4F61}" type="datetimeFigureOut">
              <a:rPr lang="en-US" smtClean="0"/>
              <a:t>8/22/2022</a:t>
            </a:fld>
            <a:endParaRPr lang="en-US"/>
          </a:p>
        </p:txBody>
      </p:sp>
      <p:sp>
        <p:nvSpPr>
          <p:cNvPr id="5" name="Footer Placeholder 4"/>
          <p:cNvSpPr>
            <a:spLocks noGrp="1" noEditPoints="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rbel" pitchFamily="34" charset="0" panose="020B0503020204020204"/>
              </a:defRPr>
            </a:lvl1pPr>
          </a:lstStyle>
          <a:p>
            <a:endParaRPr lang="en-US"/>
          </a:p>
        </p:txBody>
      </p:sp>
      <p:sp>
        <p:nvSpPr>
          <p:cNvPr id="6" name="Slide Number Placeholder 5"/>
          <p:cNvSpPr>
            <a:spLocks noGrp="1" noEditPoints="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rbel" pitchFamily="34" charset="0" panose="020B0503020204020204"/>
              </a:defRPr>
            </a:lvl1pPr>
          </a:lstStyle>
          <a:p>
            <a:fld id="{BB6BF06D-F957-4D39-A158-E328CC5B08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accent1">
              <a:lumMod val="50000"/>
            </a:schemeClr>
          </a:solidFill>
          <a:latin typeface="Corbel" pitchFamily="34" charset="0" panose="020B0503020204020204"/>
          <a:ea typeface="+mj-ea"/>
          <a:cs typeface="+mj-cs"/>
        </a:defRPr>
      </a:lvl1pPr>
    </p:titleStyle>
    <p:bodyStyle>
      <a:lvl1pPr marL="228600" indent="-228600" algn="l" defTabSz="914400" rtl="0" eaLnBrk="1" latinLnBrk="0" hangingPunct="1">
        <a:lnSpc>
          <a:spcPct val="90000"/>
        </a:lnSpc>
        <a:spcBef>
          <a:spcPts val="1000"/>
        </a:spcBef>
        <a:buFont typeface="Arial" pitchFamily="34" charset="0" panose="020B0604020202020204"/>
        <a:buChar char="•"/>
        <a:defRPr sz="2800" kern="1200">
          <a:solidFill>
            <a:schemeClr val="tx1">
              <a:lumMod val="50000"/>
              <a:lumOff val="50000"/>
            </a:schemeClr>
          </a:solidFill>
          <a:latin typeface="Corbel" pitchFamily="34" charset="0" panose="020B0503020204020204"/>
          <a:ea typeface="+mn-ea"/>
          <a:cs typeface="+mn-cs"/>
        </a:defRPr>
      </a:lvl1pPr>
      <a:lvl2pPr marL="685800" indent="-228600" algn="l" defTabSz="914400" rtl="0" eaLnBrk="1" latinLnBrk="0" hangingPunct="1">
        <a:lnSpc>
          <a:spcPct val="90000"/>
        </a:lnSpc>
        <a:spcBef>
          <a:spcPts val="500"/>
        </a:spcBef>
        <a:buFont typeface="Wingdings" pitchFamily="2" charset="2" panose="05000000000000000000"/>
        <a:buChar char="ü"/>
        <a:defRPr sz="2400" b="1" kern="1200">
          <a:solidFill>
            <a:schemeClr val="tx1">
              <a:lumMod val="50000"/>
              <a:lumOff val="50000"/>
            </a:schemeClr>
          </a:solidFill>
          <a:latin typeface="Corbel" pitchFamily="34" charset="0" panose="020B0503020204020204"/>
          <a:ea typeface="+mn-ea"/>
          <a:cs typeface="+mn-cs"/>
        </a:defRPr>
      </a:lvl2pPr>
      <a:lvl3pPr marL="1143000" indent="-228600" algn="l" defTabSz="914400" rtl="0" eaLnBrk="1" latinLnBrk="0" hangingPunct="1">
        <a:lnSpc>
          <a:spcPct val="90000"/>
        </a:lnSpc>
        <a:spcBef>
          <a:spcPts val="500"/>
        </a:spcBef>
        <a:buFont typeface="Arial" pitchFamily="34" charset="0" panose="020B0604020202020204"/>
        <a:buChar char="•"/>
        <a:defRPr sz="2000" i="1" kern="1200">
          <a:solidFill>
            <a:schemeClr val="tx1">
              <a:lumMod val="50000"/>
              <a:lumOff val="50000"/>
            </a:schemeClr>
          </a:solidFill>
          <a:latin typeface="Corbel" pitchFamily="34" charset="0" panose="020B0503020204020204"/>
          <a:ea typeface="+mn-ea"/>
          <a:cs typeface="+mn-cs"/>
        </a:defRPr>
      </a:lvl3pPr>
      <a:lvl4pPr marL="1600200" indent="-228600" algn="l" defTabSz="914400" rtl="0" eaLnBrk="1" latinLnBrk="0" hangingPunct="1">
        <a:lnSpc>
          <a:spcPct val="90000"/>
        </a:lnSpc>
        <a:spcBef>
          <a:spcPts val="500"/>
        </a:spcBef>
        <a:buFont typeface="Arial" pitchFamily="34" charset="0" panose="020B0604020202020204"/>
        <a:buChar char="•"/>
        <a:defRPr sz="1800" u="sng" kern="1200">
          <a:solidFill>
            <a:schemeClr val="tx1">
              <a:lumMod val="50000"/>
              <a:lumOff val="50000"/>
            </a:schemeClr>
          </a:solidFill>
          <a:latin typeface="Corbel" pitchFamily="34" charset="0" panose="020B0503020204020204"/>
          <a:ea typeface="+mn-ea"/>
          <a:cs typeface="+mn-cs"/>
        </a:defRPr>
      </a:lvl4pPr>
      <a:lvl5pPr marL="2057400" indent="-228600" algn="l" defTabSz="914400" rtl="0" eaLnBrk="1" latinLnBrk="0" hangingPunct="1">
        <a:lnSpc>
          <a:spcPct val="90000"/>
        </a:lnSpc>
        <a:spcBef>
          <a:spcPts val="500"/>
        </a:spcBef>
        <a:buFont typeface="Arial" pitchFamily="34" charset="0" panose="020B0604020202020204"/>
        <a:buChar char="•"/>
        <a:defRPr sz="1800" kern="1200">
          <a:solidFill>
            <a:schemeClr val="tx1">
              <a:lumMod val="50000"/>
              <a:lumOff val="50000"/>
            </a:schemeClr>
          </a:solidFill>
          <a:latin typeface="Corbel" pitchFamily="34" charset="0" panose="020B0503020204020204"/>
          <a:ea typeface="+mn-ea"/>
          <a:cs typeface="+mn-cs"/>
        </a:defRPr>
      </a:lvl5pPr>
      <a:lvl6pPr marL="25146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customXml" Target="../ink/ink1.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customXml" Target="../ink/ink2.xml"/><Relationship Id="rId2" Type="http://schemas.openxmlformats.org/officeDocument/2006/relationships/image" Target="../media/image2.jpeg"/><Relationship Id="rId3" Type="http://schemas.openxmlformats.org/officeDocument/2006/relationships/hyperlink" Target="https://www.ifioque.com/library/aggregate-demand-curve" TargetMode="External"/><Relationship Id="rId4" Type="http://schemas.openxmlformats.org/officeDocument/2006/relationships/slideLayout" Target="../slideLayouts/slideLayout2.xml"/><Relationship Id="rId5"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hyperlink" Target="https://study.com/academy/lesson/aggregate-supply-curve-definition-lesson-quiz.html" TargetMode="External"/><Relationship Id="rId3" Type="http://schemas.openxmlformats.org/officeDocument/2006/relationships/slideLayout" Target="../slideLayouts/slideLayout2.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s://slideplayer.com/slide/2407960/" TargetMode="External"/><Relationship Id="rId3" Type="http://schemas.openxmlformats.org/officeDocument/2006/relationships/slideLayout" Target="../slideLayouts/slideLayout2.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EditPoints="1"/>
          </p:cNvSpPr>
          <p:nvPr>
            <p:ph type="ctrTitle"/>
          </p:nvPr>
        </p:nvSpPr>
        <p:spPr>
          <a:xfrm>
            <a:off x="534073" y="248422"/>
            <a:ext cx="4402067" cy="4809100"/>
          </a:xfrm>
        </p:spPr>
        <p:txBody>
          <a:bodyPr/>
          <a:lstStyle/>
          <a:p>
            <a:r>
              <a:rPr lang="en-GB" dirty="0" smtClean="0"/>
              <a:t>चैप्टर 10 "से" का बाजार नियम</a:t>
            </a:r>
            <a:endParaRPr lang="en-US" dirty="0"/>
          </a:p>
        </p:txBody>
      </p:sp>
      <p:sp>
        <p:nvSpPr>
          <p:cNvPr id="5" name="Subtitle 4"/>
          <p:cNvSpPr>
            <a:spLocks noGrp="1" noEditPoints="1"/>
          </p:cNvSpPr>
          <p:nvPr>
            <p:ph type="subTitle" idx="1"/>
          </p:nvPr>
        </p:nvSpPr>
        <p:spPr/>
        <p:txBody>
          <a:bodyPr/>
          <a:lstStyle/>
          <a:p>
            <a:r>
              <a:rPr lang="en-GB" dirty="0" smtClean="0"/>
              <a:t>Dr Rajini Sontakke अर्थशास्त्र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"से"</a:t>
            </a:r>
            <a:r>
              <a:t> </a:t>
            </a:r>
            <a:r>
              <a:rPr lang="en-GB"/>
              <a:t>के विचारों पर कींस की आलोचना।</a:t>
            </a:r>
          </a:p>
        </p:txBody>
      </p:sp>
      <p:sp>
        <p:nvSpPr>
          <p:cNvPr id="3" name="Content Placeholder 2"/>
          <p:cNvSpPr>
            <a:spLocks noGrp="1" noEditPoints="1"/>
          </p:cNvSpPr>
          <p:nvPr>
            <p:ph idx="1"/>
          </p:nvPr>
        </p:nvSpPr>
        <p:spPr>
          <a:prstGeom prst="rect">
            <a:avLst/>
          </a:prstGeom>
        </p:spPr>
        <p:txBody>
          <a:bodyPr/>
          <a:lstStyle/>
          <a:p>
            <a:pPr marL="514350" indent="-514350">
              <a:buFont typeface="+mj-lt"/>
              <a:buAutoNum type="arabicPeriod"/>
            </a:pPr>
            <a:r>
              <a:rPr lang="en-GB"/>
              <a:t>पूर्ण स्पर्धा की कल्पना गलत है।</a:t>
            </a:r>
          </a:p>
          <a:p>
            <a:pPr marL="514350" indent="-514350">
              <a:buFont typeface="+mj-lt"/>
              <a:buAutoNum type="arabicPeriod"/>
            </a:pPr>
            <a:r>
              <a:rPr lang="en-GB"/>
              <a:t>बचत का निवेश में अपने आप परिवर्तन नहीं होता।</a:t>
            </a:r>
          </a:p>
          <a:p>
            <a:pPr marL="514350" indent="-514350">
              <a:buFont typeface="+mj-lt"/>
              <a:buAutoNum type="arabicPeriod"/>
            </a:pPr>
            <a:r>
              <a:rPr lang="en-GB"/>
              <a:t>बचत और निवेश ब्याज सापेक्ष नहीं होते।</a:t>
            </a:r>
          </a:p>
          <a:p>
            <a:pPr marL="514350" indent="-514350">
              <a:buFont typeface="+mj-lt"/>
              <a:buAutoNum type="arabicPeriod"/>
            </a:pPr>
            <a:r>
              <a:rPr lang="en-GB"/>
              <a:t> गलत आधार ।</a:t>
            </a:r>
          </a:p>
          <a:p>
            <a:pPr marL="514350" indent="-514350">
              <a:buFont typeface="+mj-lt"/>
              <a:buAutoNum type="arabicPeriod"/>
            </a:pPr>
            <a:r>
              <a:rPr lang="en-GB"/>
              <a:t>मुक्त अर्थव्यवस्था ।</a:t>
            </a:r>
          </a:p>
          <a:p>
            <a:pPr marL="514350" indent="-514350">
              <a:buFont typeface="+mj-lt"/>
              <a:buAutoNum type="arabicPeriod"/>
            </a:pPr>
            <a:r>
              <a:rPr lang="en-GB"/>
              <a:t>श्रमिकों की मजदूरी में कटौती।</a:t>
            </a:r>
          </a:p>
          <a:p>
            <a:pPr marL="514350" indent="-514350">
              <a:buFont typeface="+mj-lt"/>
              <a:buAutoNum type="arabicPeriod"/>
            </a:pPr>
            <a:r>
              <a:rPr lang="en-GB"/>
              <a:t>अपूर्ण रोजगार संतुलन ।</a:t>
            </a:r>
          </a:p>
          <a:p>
            <a:pPr marL="514350" indent="-514350">
              <a:buFont typeface="+mj-lt"/>
              <a:buAutoNum type="arabicPeriod"/>
            </a:pPr>
            <a:r>
              <a:rPr lang="en-GB"/>
              <a:t>दीर्घकालीन सिद्धांत।</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कींस का रोजगार का सामान्य सिद्धांत</a:t>
            </a:r>
          </a:p>
        </p:txBody>
      </p:sp>
      <p:sp>
        <p:nvSpPr>
          <p:cNvPr id="3" name="Content Placeholder 2"/>
          <p:cNvSpPr>
            <a:spLocks noGrp="1" noEditPoints="1"/>
          </p:cNvSpPr>
          <p:nvPr>
            <p:ph idx="1"/>
          </p:nvPr>
        </p:nvSpPr>
        <p:spPr>
          <a:prstGeom prst="rect">
            <a:avLst/>
          </a:prstGeom>
        </p:spPr>
        <p:txBody>
          <a:bodyPr/>
          <a:lstStyle/>
          <a:p>
            <a:r>
              <a:rPr lang="en-GB"/>
              <a:t>प्रभावशील मांग का नियम /प्रभावशील मांग का केस का सिद्धांत </a:t>
            </a:r>
          </a:p>
          <a:p>
            <a:r>
              <a:rPr lang="en-GB"/>
              <a:t>"जनरल थिअरी आफ एंप्लॉयमेंट इंटरेस्ट एंड  मनी "</a:t>
            </a:r>
            <a:r>
              <a:t> </a:t>
            </a:r>
            <a:r>
              <a:rPr lang="en-GB"/>
              <a:t>1936</a:t>
            </a:r>
          </a:p>
          <a:p>
            <a:r>
              <a:rPr lang="en-GB"/>
              <a:t>"सामान्य सिद्धांत "</a:t>
            </a:r>
          </a:p>
          <a:p>
            <a:r>
              <a:rPr lang="en-GB"/>
              <a:t>रोजगार बढ़ाने के लिए प्रभावशील मांग पर जोर।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b="1">
                <a:solidFill>
                  <a:srgbClr val="FF0000"/>
                </a:solidFill>
              </a:rPr>
              <a:t>कींस के सिद्धांत की मान्यताएं Assumtions </a:t>
            </a:r>
            <a:endParaRPr b="1">
              <a:solidFill>
                <a:srgbClr val="FF0000"/>
              </a:solidFill>
            </a:endParaRPr>
          </a:p>
        </p:txBody>
      </p:sp>
      <p:sp>
        <p:nvSpPr>
          <p:cNvPr id="3" name="Content Placeholder 2"/>
          <p:cNvSpPr>
            <a:spLocks noGrp="1" noEditPoints="1"/>
          </p:cNvSpPr>
          <p:nvPr>
            <p:ph idx="1"/>
          </p:nvPr>
        </p:nvSpPr>
        <p:spPr>
          <a:prstGeom prst="rect">
            <a:avLst/>
          </a:prstGeom>
        </p:spPr>
        <p:txBody>
          <a:bodyPr/>
          <a:lstStyle/>
          <a:p>
            <a:pPr marL="514350" indent="-514350">
              <a:buFont typeface="+mj-lt"/>
              <a:buAutoNum type="arabicPeriod"/>
            </a:pPr>
            <a:r>
              <a:rPr lang="en-GB"/>
              <a:t>पूंजीवादी अर्थव्यवस्था।</a:t>
            </a:r>
          </a:p>
          <a:p>
            <a:pPr marL="514350" indent="-514350">
              <a:buFont typeface="+mj-lt"/>
              <a:buAutoNum type="arabicPeriod"/>
            </a:pPr>
            <a:r>
              <a:rPr lang="en-GB"/>
              <a:t>अल्पकाल।</a:t>
            </a:r>
          </a:p>
          <a:p>
            <a:pPr marL="514350" indent="-514350">
              <a:buFont typeface="+mj-lt"/>
              <a:buAutoNum type="arabicPeriod"/>
            </a:pPr>
            <a:r>
              <a:rPr lang="en-GB"/>
              <a:t>परिपूर्ण प्रतिस्पर्धा।</a:t>
            </a:r>
          </a:p>
          <a:p>
            <a:pPr marL="514350" indent="-514350">
              <a:buFont typeface="+mj-lt"/>
              <a:buAutoNum type="arabicPeriod"/>
            </a:pP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b="1"/>
              <a:t>कींस के रोजगार के सामान्य सिद्धांत की रचना</a:t>
            </a:r>
            <a:endParaRPr b="1"/>
          </a:p>
        </p:txBody>
      </p:sp>
      <p:sp>
        <p:nvSpPr>
          <p:cNvPr id="3" name="Content Placeholder 2"/>
          <p:cNvSpPr>
            <a:spLocks noGrp="1" noEditPoints="1"/>
          </p:cNvSpPr>
          <p:nvPr>
            <p:ph idx="1"/>
          </p:nvPr>
        </p:nvSpPr>
        <p:spPr>
          <a:prstGeom prst="rect">
            <a:avLst/>
          </a:prstGeom>
        </p:spPr>
        <p:txBody>
          <a:bodyPr/>
          <a:lstStyle/>
          <a:p>
            <a:r>
              <a:rPr lang="en-GB"/>
              <a:t>कींस के मतानुसार,</a:t>
            </a:r>
            <a:r>
              <a:t> </a:t>
            </a:r>
            <a:r>
              <a:rPr lang="en-GB"/>
              <a:t>"</a:t>
            </a:r>
            <a:r>
              <a:t> </a:t>
            </a:r>
            <a:r>
              <a:rPr lang="en-GB"/>
              <a:t>पूंजीवादी अर्थव्यवस्था में अल्पकाल में रोजगार का स्तर प्रभावशील मांग से निश्चित होता है।</a:t>
            </a:r>
            <a:r>
              <a:t> </a:t>
            </a:r>
            <a:r>
              <a:rPr lang="en-GB"/>
              <a:t>प्रभावशील मांग जितनी ज्यादा उतना रोजगार का स्तर ज्यादा होता है और अर्थव्यवस्था की कुल मांग कीमत एवम पूर्ति कीमत इनमे समानता प्रस्थापित होकर प्रभावशील मांग निश्चित होती है।"</a:t>
            </a:r>
          </a:p>
          <a:p>
            <a:r>
              <a:rPr lang="en-GB"/>
              <a:t>"पूंजीवादी अर्थव्यवस्था में अल्पकाल में कुल मांग कीमत और कुल पूर्ति कीमत इनके दरम्यान समानता प्रस्थापित होकर रोजगार का स्तर निश्चित होता है।इसे अर्थव्यवस्था का अल्पकालीन संतुलन कहते है।अर्थव्यवस्था का अल्पकालीन संतुलन प्रस्थापित होकर रोजगार का स्तर निश्चित होता है वह पूर्ण रोजगार के स्तर से कम ही होता है।"</a:t>
            </a:r>
          </a:p>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प्रभावशील मांग निर्धारित करनेवाले घटक </a:t>
            </a:r>
          </a:p>
        </p:txBody>
      </p:sp>
      <p:sp>
        <p:nvSpPr>
          <p:cNvPr id="3" name="Content Placeholder 2"/>
          <p:cNvSpPr>
            <a:spLocks noGrp="1" noEditPoints="1"/>
          </p:cNvSpPr>
          <p:nvPr>
            <p:ph idx="1"/>
          </p:nvPr>
        </p:nvSpPr>
        <p:spPr>
          <a:prstGeom prst="rect">
            <a:avLst/>
          </a:prstGeom>
        </p:spPr>
        <p:txBody>
          <a:bodyPr/>
          <a:lstStyle/>
          <a:p>
            <a:r>
              <a:rPr lang="en-GB"/>
              <a:t>१.</a:t>
            </a:r>
            <a:r>
              <a:t> </a:t>
            </a:r>
            <a:r>
              <a:rPr lang="en-GB" b="1">
                <a:solidFill>
                  <a:srgbClr val="FF0000"/>
                </a:solidFill>
              </a:rPr>
              <a:t>कुल मांग कीमत:</a:t>
            </a:r>
            <a:r>
              <a:rPr b="1">
                <a:solidFill>
                  <a:srgbClr val="FF0000"/>
                </a:solidFill>
              </a:rPr>
              <a:t> </a:t>
            </a:r>
            <a:r>
              <a:rPr lang="en-GB"/>
              <a:t>कींस ने अपने विवेचन में ऐसा माना है कि,</a:t>
            </a:r>
            <a:r>
              <a:t> </a:t>
            </a:r>
            <a:r>
              <a:rPr lang="en-GB"/>
              <a:t>रोजगार में उत्पादन के प्रमाण में परिवर्तन होता है।</a:t>
            </a:r>
            <a:r>
              <a:t> </a:t>
            </a:r>
            <a:r>
              <a:rPr lang="en-GB"/>
              <a:t>इसका अर्थ यह है कि,</a:t>
            </a:r>
            <a:r>
              <a:t> </a:t>
            </a:r>
            <a:r>
              <a:rPr lang="en-GB"/>
              <a:t>जिस प्रमाण मेंउत्पादन बढ़ाया जाता है उसी प्रमाण में रोजगार भी बढ़ता है।कितने श्रमिक काम पर लगाए जाने है इसका निर्णय लेने से पहले विशिष्ट श्रमिक काम पर लगाए जाने के बाद उनके श्रम द्वारा कितना उत्पादन होगा और भविष्य में उसे बेचने के बाद उस बिक्री से एक विशिष्ट बिक्री कीमत की अपेक्षा करते है।</a:t>
            </a:r>
            <a:r>
              <a:t> </a:t>
            </a:r>
            <a:r>
              <a:rPr lang="en-GB"/>
              <a:t>इस रोजगार द्वारा उत्पादित होनेवाली माल की बिक्री से अपेक्षित कुल बिक्री कीमत ही उस विशिष्ट रोजगार की कुलवकिम्त मांग कीमत 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कुल मांग कीमत की परिभाषा</a:t>
            </a:r>
          </a:p>
        </p:txBody>
      </p:sp>
      <p:sp>
        <p:nvSpPr>
          <p:cNvPr id="3" name="Content Placeholder 2"/>
          <p:cNvSpPr>
            <a:spLocks noGrp="1" noEditPoints="1"/>
          </p:cNvSpPr>
          <p:nvPr>
            <p:ph idx="1"/>
          </p:nvPr>
        </p:nvSpPr>
        <p:spPr>
          <a:prstGeom prst="rect">
            <a:avLst/>
          </a:prstGeom>
        </p:spPr>
        <p:txBody>
          <a:bodyPr/>
          <a:lstStyle/>
          <a:p>
            <a:r>
              <a:rPr lang="en-GB"/>
              <a:t>"किसी रोजगार की उत्पत्ति की बिक्री से जो कुल बिक्री कीमत प्राप्त होगी ऐसी संयोजकों</a:t>
            </a:r>
            <a:r>
              <a:t> </a:t>
            </a:r>
            <a:r>
              <a:rPr lang="en-GB"/>
              <a:t>की अपेक्षा होती है उस कुल बिक्री कीमत को इस रोजगार के स्तर किबकुल मांग कीमत कहते है।"</a:t>
            </a:r>
          </a:p>
          <a:p>
            <a:r>
              <a:rPr lang="en-GB"/>
              <a:t>कींस ने अपेक्षित प्राप्ति का उत्पादन से प्रत्यक्ष संबंध न जोड़कर वह उत्पादन के लिए दिए जानेवाले रोजगार से जोड़ा है।क्योंकि कींस का मुख्य उद्देश्य रोजगार निर्धारित करनेवाले घटक ढूंढकर निकलना था , उत्पादन की मात्रा निर्धारित करनेवाले घटक ढूंढकर निकलना नहीं था।</a:t>
            </a:r>
          </a:p>
          <a:p>
            <a:r>
              <a:rPr lang="en-GB"/>
              <a:t>कींस का ऐसा मानना था कि,</a:t>
            </a:r>
            <a:r>
              <a:t> </a:t>
            </a:r>
            <a:r>
              <a:rPr lang="en-GB"/>
              <a:t>उत्पादन </a:t>
            </a:r>
            <a:r>
              <a:t> </a:t>
            </a:r>
            <a:r>
              <a:rPr lang="en-GB"/>
              <a:t>और रोजगारी में समान प्रमाण में परिवर्तन होते है।उत्पादन के लिए मांग यह उत्पादन के लिए लगनेवाले श्रम की मांग होती 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कुल मांग सारणी /</a:t>
            </a:r>
            <a:r>
              <a:t> </a:t>
            </a:r>
            <a:r>
              <a:rPr lang="en-GB"/>
              <a:t>कुल मांग फलन</a:t>
            </a:r>
          </a:p>
        </p:txBody>
      </p:sp>
      <p:sp>
        <p:nvSpPr>
          <p:cNvPr id="3" name="Content Placeholder 2"/>
          <p:cNvSpPr>
            <a:spLocks noGrp="1" noEditPoints="1"/>
          </p:cNvSpPr>
          <p:nvPr>
            <p:ph idx="1"/>
          </p:nvPr>
        </p:nvSpPr>
        <p:spPr>
          <a:prstGeom prst="rect">
            <a:avLst/>
          </a:prstGeom>
        </p:spPr>
        <p:txBody>
          <a:bodyPr/>
          <a:lstStyle/>
          <a:p>
            <a:r>
              <a:rPr lang="en-GB" b="1">
                <a:solidFill>
                  <a:schemeClr val="accent2">
                    <a:lumMod val="75000"/>
                  </a:schemeClr>
                </a:solidFill>
              </a:rPr>
              <a:t>कुल मांग फलन</a:t>
            </a:r>
          </a:p>
          <a:p>
            <a:endParaRPr lang="en-GB" b="1">
              <a:solidFill>
                <a:schemeClr val="accent2">
                  <a:lumMod val="75000"/>
                </a:schemeClr>
              </a:solidFill>
            </a:endParaRPr>
          </a:p>
        </p:txBody>
      </p:sp>
      <p:graphicFrame>
        <p:nvGraphicFramePr>
          <p:cNvPr id="4" name="Table 3"/>
          <p:cNvGraphicFramePr>
            <a:graphicFrameLocks noGrp="1"/>
          </p:cNvGraphicFramePr>
          <p:nvPr/>
        </p:nvGraphicFramePr>
        <p:xfrm>
          <a:off x="156224" y="2785862"/>
          <a:ext cx="6571956" cy="3337560"/>
        </p:xfrm>
        <a:graphic>
          <a:graphicData uri="http://schemas.openxmlformats.org/drawingml/2006/table">
            <a:tbl>
              <a:tblPr firstRow="1" bandRow="1">
                <a:tableStyleId>{5C22544A-7EE6-4342-B048-85BDC9FD1C3A}</a:tableStyleId>
              </a:tblPr>
              <a:tblGrid>
                <a:gridCol w="3671363"/>
                <a:gridCol w="2900593"/>
              </a:tblGrid>
              <a:tr h="370840">
                <a:tc>
                  <a:txBody>
                    <a:bodyPr/>
                    <a:lstStyle/>
                    <a:p>
                      <a:r>
                        <a:rPr lang="en-GB"/>
                        <a:t>रोजगार (करोड़ श्रमिक में)</a:t>
                      </a:r>
                      <a:endParaRPr lang="en-US"/>
                    </a:p>
                  </a:txBody>
                  <a:tcPr/>
                </a:tc>
                <a:tc>
                  <a:txBody>
                    <a:bodyPr/>
                    <a:lstStyle/>
                    <a:p>
                      <a:r>
                        <a:rPr lang="en-GB"/>
                        <a:t>कुल मांग कीमत</a:t>
                      </a:r>
                      <a:endParaRPr lang="en-US"/>
                    </a:p>
                  </a:txBody>
                  <a:tcPr/>
                </a:tc>
              </a:tr>
              <a:tr h="370840">
                <a:tc>
                  <a:txBody>
                    <a:bodyPr/>
                    <a:lstStyle/>
                    <a:p>
                      <a:r>
                        <a:rPr lang="en-GB"/>
                        <a:t>0</a:t>
                      </a:r>
                      <a:endParaRPr lang="en-US"/>
                    </a:p>
                  </a:txBody>
                  <a:tcPr/>
                </a:tc>
                <a:tc>
                  <a:txBody>
                    <a:bodyPr/>
                    <a:lstStyle/>
                    <a:p>
                      <a:r>
                        <a:rPr lang="en-GB"/>
                        <a:t>0</a:t>
                      </a:r>
                      <a:endParaRPr lang="en-US"/>
                    </a:p>
                  </a:txBody>
                  <a:tcPr/>
                </a:tc>
              </a:tr>
              <a:tr h="370840">
                <a:tc>
                  <a:txBody>
                    <a:bodyPr/>
                    <a:lstStyle/>
                    <a:p>
                      <a:r>
                        <a:rPr lang="en-GB"/>
                        <a:t>1</a:t>
                      </a:r>
                      <a:endParaRPr lang="en-US"/>
                    </a:p>
                  </a:txBody>
                  <a:tcPr/>
                </a:tc>
                <a:tc>
                  <a:txBody>
                    <a:bodyPr/>
                    <a:lstStyle/>
                    <a:p>
                      <a:r>
                        <a:rPr lang="en-GB"/>
                        <a:t>60</a:t>
                      </a:r>
                      <a:endParaRPr lang="en-US"/>
                    </a:p>
                  </a:txBody>
                  <a:tcPr/>
                </a:tc>
              </a:tr>
              <a:tr h="370840">
                <a:tc>
                  <a:txBody>
                    <a:bodyPr/>
                    <a:lstStyle/>
                    <a:p>
                      <a:r>
                        <a:rPr lang="en-GB"/>
                        <a:t>2</a:t>
                      </a:r>
                      <a:endParaRPr lang="en-US"/>
                    </a:p>
                  </a:txBody>
                  <a:tcPr/>
                </a:tc>
                <a:tc>
                  <a:txBody>
                    <a:bodyPr/>
                    <a:lstStyle/>
                    <a:p>
                      <a:r>
                        <a:rPr lang="en-GB"/>
                        <a:t>100</a:t>
                      </a:r>
                      <a:endParaRPr lang="en-US"/>
                    </a:p>
                  </a:txBody>
                  <a:tcPr/>
                </a:tc>
              </a:tr>
              <a:tr h="370840">
                <a:tc>
                  <a:txBody>
                    <a:bodyPr/>
                    <a:lstStyle/>
                    <a:p>
                      <a:r>
                        <a:rPr lang="en-GB"/>
                        <a:t>3</a:t>
                      </a:r>
                      <a:endParaRPr lang="en-US"/>
                    </a:p>
                  </a:txBody>
                  <a:tcPr/>
                </a:tc>
                <a:tc>
                  <a:txBody>
                    <a:bodyPr/>
                    <a:lstStyle/>
                    <a:p>
                      <a:r>
                        <a:rPr lang="en-GB"/>
                        <a:t>150</a:t>
                      </a:r>
                      <a:endParaRPr lang="en-US"/>
                    </a:p>
                  </a:txBody>
                  <a:tcPr/>
                </a:tc>
              </a:tr>
              <a:tr h="370840">
                <a:tc>
                  <a:txBody>
                    <a:bodyPr/>
                    <a:lstStyle/>
                    <a:p>
                      <a:r>
                        <a:rPr lang="en-GB"/>
                        <a:t>4</a:t>
                      </a:r>
                      <a:endParaRPr lang="en-US"/>
                    </a:p>
                  </a:txBody>
                  <a:tcPr/>
                </a:tc>
                <a:tc>
                  <a:txBody>
                    <a:bodyPr/>
                    <a:lstStyle/>
                    <a:p>
                      <a:r>
                        <a:rPr lang="en-GB"/>
                        <a:t>190</a:t>
                      </a:r>
                      <a:endParaRPr lang="en-US"/>
                    </a:p>
                  </a:txBody>
                  <a:tcPr/>
                </a:tc>
              </a:tr>
              <a:tr h="370840">
                <a:tc>
                  <a:txBody>
                    <a:bodyPr/>
                    <a:lstStyle/>
                    <a:p>
                      <a:r>
                        <a:rPr lang="en-GB"/>
                        <a:t>5</a:t>
                      </a:r>
                      <a:endParaRPr lang="en-US"/>
                    </a:p>
                  </a:txBody>
                  <a:tcPr/>
                </a:tc>
                <a:tc>
                  <a:txBody>
                    <a:bodyPr/>
                    <a:lstStyle/>
                    <a:p>
                      <a:r>
                        <a:rPr lang="en-GB"/>
                        <a:t>220</a:t>
                      </a:r>
                      <a:endParaRPr lang="en-US"/>
                    </a:p>
                  </a:txBody>
                  <a:tcPr/>
                </a:tc>
              </a:tr>
              <a:tr h="370840">
                <a:tc>
                  <a:txBody>
                    <a:bodyPr/>
                    <a:lstStyle/>
                    <a:p>
                      <a:r>
                        <a:rPr lang="en-GB"/>
                        <a:t>6</a:t>
                      </a:r>
                      <a:endParaRPr lang="en-US"/>
                    </a:p>
                  </a:txBody>
                  <a:tcPr/>
                </a:tc>
                <a:tc>
                  <a:txBody>
                    <a:bodyPr/>
                    <a:lstStyle/>
                    <a:p>
                      <a:r>
                        <a:rPr lang="en-GB"/>
                        <a:t>240</a:t>
                      </a:r>
                      <a:endParaRPr lang="en-US"/>
                    </a:p>
                  </a:txBody>
                  <a:tcPr/>
                </a:tc>
              </a:tr>
              <a:tr h="370840">
                <a:tc>
                  <a:txBody>
                    <a:bodyPr/>
                    <a:lstStyle/>
                    <a:p>
                      <a:r>
                        <a:rPr lang="en-GB"/>
                        <a:t>7</a:t>
                      </a:r>
                      <a:endParaRPr lang="en-US"/>
                    </a:p>
                  </a:txBody>
                  <a:tcPr/>
                </a:tc>
                <a:tc>
                  <a:txBody>
                    <a:bodyPr/>
                    <a:lstStyle/>
                    <a:p>
                      <a:r>
                        <a:rPr lang="en-GB"/>
                        <a:t>250</a:t>
                      </a:r>
                      <a:endParaRPr lang="en-US"/>
                    </a:p>
                  </a:txBody>
                  <a:tcPr/>
                </a:tc>
              </a:tr>
            </a:tbl>
          </a:graphicData>
        </a:graphic>
      </p:graphicFrame>
      <p:contentPart xmlns:p14="http://schemas.microsoft.com/office/powerpoint/2010/main" xmlns:aink="http://schemas.microsoft.com/office/drawing/2016/ink" r:id="rId1">
        <p14:nvContentPartPr>
          <p14:cNvPr id="23" name="Ink 22"/>
          <p14:nvPr/>
        </p14:nvContentPartPr>
        <p14:xfrm>
          <a:off x="6524978" y="2393244"/>
          <a:ext cx="406406" cy="3849487"/>
        </p14:xfrm>
      </p:contentPart>
      <p:sp>
        <p:nvSpPr>
          <p:cNvPr id="29" name="TextBox 28"/>
          <p:cNvSpPr txBox="1"/>
          <p:nvPr/>
        </p:nvSpPr>
        <p:spPr>
          <a:xfrm>
            <a:off x="6931384" y="2393244"/>
            <a:ext cx="5260616" cy="3117005"/>
          </a:xfrm>
          <a:prstGeom prst="rect">
            <a:avLst/>
          </a:prstGeom>
          <a:noFill/>
        </p:spPr>
        <p:txBody>
          <a:bodyPr wrap="square" rtlCol="0">
            <a:spAutoFit/>
          </a:bodyPr>
          <a:lstStyle/>
          <a:p>
            <a:r>
              <a:rPr lang="en-GB"/>
              <a:t>उपरोक्त तालिका से दिखाई देता है कि,</a:t>
            </a:r>
            <a:r>
              <a:t> </a:t>
            </a:r>
            <a:r>
              <a:rPr lang="en-GB"/>
              <a:t>रोजगार में</a:t>
            </a:r>
          </a:p>
          <a:p>
            <a:r>
              <a:rPr lang="en-GB"/>
              <a:t>जैसे वृद्धि होती हैं वैसे वैसे कुल मांग कीमत में वृद्धि </a:t>
            </a:r>
          </a:p>
          <a:p>
            <a:r>
              <a:rPr lang="en-GB"/>
              <a:t>होती जाती है और यह स्वाभाविक भी है क्योंकि रोजगार</a:t>
            </a:r>
          </a:p>
          <a:p>
            <a:r>
              <a:rPr lang="en-GB"/>
              <a:t> में वृद्धि होना </a:t>
            </a:r>
            <a:r>
              <a:t> </a:t>
            </a:r>
            <a:r>
              <a:rPr lang="en-GB"/>
              <a:t>इसका अर्थ है कि उत्पादन में भी वृद्धि हो</a:t>
            </a:r>
          </a:p>
          <a:p>
            <a:r>
              <a:rPr lang="en-GB"/>
              <a:t>रही है और उत्पादन में वृद्धि होने के बाद वह उत्पादन </a:t>
            </a:r>
          </a:p>
          <a:p>
            <a:r>
              <a:rPr lang="en-GB"/>
              <a:t>बेचकर ज्यादा कुल बिक्री कीमत की संयोजक अपेक्षा </a:t>
            </a:r>
          </a:p>
          <a:p>
            <a:r>
              <a:rPr lang="en-GB"/>
              <a:t>करते है।</a:t>
            </a:r>
          </a:p>
          <a:p>
            <a:r>
              <a:rPr lang="en-GB"/>
              <a:t>ज्यादा रोजगार का अर्थ है संयोजक द्वारा अपेक्षा की गई </a:t>
            </a:r>
          </a:p>
          <a:p>
            <a:r>
              <a:rPr lang="en-GB"/>
              <a:t>ज्यादवप्राप्ति एवम कम रोजगार का अर्थ है संयोजक द्वारा अपेक्षित </a:t>
            </a:r>
          </a:p>
          <a:p>
            <a:r>
              <a:rPr lang="en-GB"/>
              <a:t>की गई कम प्राप्ति 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कुल मांग वक्र Aggregate Demand Curve</a:t>
            </a:r>
          </a:p>
        </p:txBody>
      </p:sp>
      <p:sp>
        <p:nvSpPr>
          <p:cNvPr id="3" name="Content Placeholder 2"/>
          <p:cNvSpPr>
            <a:spLocks noGrp="1" noEditPoints="1"/>
          </p:cNvSpPr>
          <p:nvPr>
            <p:ph idx="1"/>
          </p:nvPr>
        </p:nvSpPr>
        <p:spPr>
          <a:prstGeom prst="rect">
            <a:avLst/>
          </a:prstGeom>
        </p:spPr>
        <p:txBody>
          <a:bodyPr/>
          <a:lstStyle/>
          <a:p/>
        </p:txBody>
      </p:sp>
      <p:contentPart xmlns:p14="http://schemas.microsoft.com/office/powerpoint/2010/main" xmlns:aink="http://schemas.microsoft.com/office/drawing/2016/ink" r:id="rId1">
        <p14:nvContentPartPr>
          <p14:cNvPr id="4" name="Ink 3"/>
          <p14:nvPr/>
        </p14:nvContentPartPr>
        <p14:xfrm>
          <a:off x="4244624" y="2562578"/>
          <a:ext cx="0" cy="0"/>
        </p14:xfrm>
      </p:contentPart>
      <p:pic>
        <p:nvPicPr>
          <p:cNvPr id="5" name="Picture 4"/>
          <p:cNvPicPr>
            <a:picLocks noChangeAspect="1"/>
          </p:cNvPicPr>
          <p:nvPr/>
        </p:nvPicPr>
        <p:blipFill>
          <a:blip r:embed="rId2">
            <a:extLst>
              <a:ext uri="{837473B0-CC2E-450A-ABE3-18F120FF3D39}">
                <a1611:picAttrSrcUrl xmlns:a1611="http://schemas.microsoft.com/office/drawing/2016/11/main" r:id="rId3"/>
              </a:ext>
            </a:extLst>
          </a:blip>
          <a:srcRect/>
          <a:stretch>
            <a:fillRect/>
          </a:stretch>
        </p:blipFill>
        <p:spPr>
          <a:xfrm>
            <a:off x="2256366" y="1657350"/>
            <a:ext cx="6934200" cy="52006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कुल पूर्ति फलन,/वक्र </a:t>
            </a:r>
          </a:p>
        </p:txBody>
      </p:sp>
      <p:sp>
        <p:nvSpPr>
          <p:cNvPr id="3" name="Content Placeholder 2"/>
          <p:cNvSpPr>
            <a:spLocks noGrp="1" noEditPoints="1"/>
          </p:cNvSpPr>
          <p:nvPr>
            <p:ph idx="1"/>
          </p:nvPr>
        </p:nvSpPr>
        <p:spPr>
          <a:prstGeom prst="rect">
            <a:avLst/>
          </a:prstGeom>
        </p:spPr>
        <p:txBody>
          <a:bodyPr/>
          <a:lstStyle/>
          <a:p>
            <a:r>
              <a:rPr lang="en-GB" b="1"/>
              <a:t>कुल पूर्ति सारणी</a:t>
            </a:r>
          </a:p>
          <a:p>
            <a:endParaRPr lang="en-GB" b="1"/>
          </a:p>
        </p:txBody>
      </p:sp>
      <p:graphicFrame>
        <p:nvGraphicFramePr>
          <p:cNvPr id="8" name="Table 7"/>
          <p:cNvGraphicFramePr>
            <a:graphicFrameLocks noGrp="1"/>
          </p:cNvGraphicFramePr>
          <p:nvPr/>
        </p:nvGraphicFramePr>
        <p:xfrm>
          <a:off x="613837" y="2839403"/>
          <a:ext cx="5499100" cy="3606800"/>
        </p:xfrm>
        <a:graphic>
          <a:graphicData uri="http://schemas.openxmlformats.org/drawingml/2006/table">
            <a:tbl>
              <a:tblPr firstRow="1" bandRow="1">
                <a:tableStyleId>{5C22544A-7EE6-4342-B048-85BDC9FD1C3A}</a:tableStyleId>
              </a:tblPr>
              <a:tblGrid>
                <a:gridCol w="2667000"/>
                <a:gridCol w="2832100"/>
              </a:tblGrid>
              <a:tr h="370840">
                <a:tc>
                  <a:txBody>
                    <a:bodyPr/>
                    <a:lstStyle/>
                    <a:p>
                      <a:r>
                        <a:rPr lang="en-GB"/>
                        <a:t>रोजगार (करोड़ श्रम के लिए)</a:t>
                      </a:r>
                      <a:endParaRPr lang="en-US"/>
                    </a:p>
                  </a:txBody>
                  <a:tcPr/>
                </a:tc>
                <a:tc>
                  <a:txBody>
                    <a:bodyPr/>
                    <a:lstStyle/>
                    <a:p>
                      <a:r>
                        <a:rPr lang="en-GB"/>
                        <a:t>कुल पूर्ति कीमत(करोड़ रोजगार में)</a:t>
                      </a:r>
                      <a:endParaRPr lang="en-US"/>
                    </a:p>
                  </a:txBody>
                  <a:tcPr/>
                </a:tc>
              </a:tr>
              <a:tr h="370840">
                <a:tc>
                  <a:txBody>
                    <a:bodyPr/>
                    <a:lstStyle/>
                    <a:p>
                      <a:r>
                        <a:rPr lang="en-GB"/>
                        <a:t>0</a:t>
                      </a:r>
                      <a:endParaRPr lang="en-US"/>
                    </a:p>
                  </a:txBody>
                  <a:tcPr/>
                </a:tc>
                <a:tc>
                  <a:txBody>
                    <a:bodyPr/>
                    <a:lstStyle/>
                    <a:p>
                      <a:r>
                        <a:rPr lang="en-GB"/>
                        <a:t>0</a:t>
                      </a:r>
                      <a:endParaRPr lang="en-US"/>
                    </a:p>
                  </a:txBody>
                  <a:tcPr/>
                </a:tc>
              </a:tr>
              <a:tr h="370840">
                <a:tc>
                  <a:txBody>
                    <a:bodyPr/>
                    <a:lstStyle/>
                    <a:p>
                      <a:r>
                        <a:rPr lang="en-GB"/>
                        <a:t>1</a:t>
                      </a:r>
                      <a:endParaRPr lang="en-US"/>
                    </a:p>
                  </a:txBody>
                  <a:tcPr/>
                </a:tc>
                <a:tc>
                  <a:txBody>
                    <a:bodyPr/>
                    <a:lstStyle/>
                    <a:p>
                      <a:r>
                        <a:rPr lang="en-GB"/>
                        <a:t>40</a:t>
                      </a:r>
                      <a:endParaRPr lang="en-US"/>
                    </a:p>
                  </a:txBody>
                  <a:tcPr/>
                </a:tc>
              </a:tr>
              <a:tr h="370840">
                <a:tc>
                  <a:txBody>
                    <a:bodyPr/>
                    <a:lstStyle/>
                    <a:p>
                      <a:r>
                        <a:rPr lang="en-GB"/>
                        <a:t>2</a:t>
                      </a:r>
                      <a:endParaRPr lang="en-US"/>
                    </a:p>
                  </a:txBody>
                  <a:tcPr/>
                </a:tc>
                <a:tc>
                  <a:txBody>
                    <a:bodyPr/>
                    <a:lstStyle/>
                    <a:p>
                      <a:r>
                        <a:rPr lang="en-GB"/>
                        <a:t>60</a:t>
                      </a:r>
                      <a:endParaRPr lang="en-US"/>
                    </a:p>
                  </a:txBody>
                  <a:tcPr/>
                </a:tc>
              </a:tr>
              <a:tr h="370840">
                <a:tc>
                  <a:txBody>
                    <a:bodyPr/>
                    <a:lstStyle/>
                    <a:p>
                      <a:r>
                        <a:rPr lang="en-GB"/>
                        <a:t>3</a:t>
                      </a:r>
                      <a:endParaRPr lang="en-US"/>
                    </a:p>
                  </a:txBody>
                  <a:tcPr/>
                </a:tc>
                <a:tc>
                  <a:txBody>
                    <a:bodyPr/>
                    <a:lstStyle/>
                    <a:p>
                      <a:r>
                        <a:rPr lang="en-GB"/>
                        <a:t>90</a:t>
                      </a:r>
                      <a:endParaRPr lang="en-US"/>
                    </a:p>
                  </a:txBody>
                  <a:tcPr/>
                </a:tc>
              </a:tr>
              <a:tr h="370840">
                <a:tc>
                  <a:txBody>
                    <a:bodyPr/>
                    <a:lstStyle/>
                    <a:p>
                      <a:r>
                        <a:rPr lang="en-GB"/>
                        <a:t>4</a:t>
                      </a:r>
                      <a:endParaRPr lang="en-US"/>
                    </a:p>
                  </a:txBody>
                  <a:tcPr/>
                </a:tc>
                <a:tc>
                  <a:txBody>
                    <a:bodyPr/>
                    <a:lstStyle/>
                    <a:p>
                      <a:r>
                        <a:rPr lang="en-GB"/>
                        <a:t>130</a:t>
                      </a:r>
                      <a:endParaRPr lang="en-US"/>
                    </a:p>
                  </a:txBody>
                  <a:tcPr/>
                </a:tc>
              </a:tr>
              <a:tr h="370840">
                <a:tc>
                  <a:txBody>
                    <a:bodyPr/>
                    <a:lstStyle/>
                    <a:p>
                      <a:r>
                        <a:rPr lang="en-GB"/>
                        <a:t>5</a:t>
                      </a:r>
                      <a:endParaRPr lang="en-US"/>
                    </a:p>
                  </a:txBody>
                  <a:tcPr/>
                </a:tc>
                <a:tc>
                  <a:txBody>
                    <a:bodyPr/>
                    <a:lstStyle/>
                    <a:p>
                      <a:r>
                        <a:rPr lang="en-GB"/>
                        <a:t>180</a:t>
                      </a:r>
                      <a:endParaRPr lang="en-US"/>
                    </a:p>
                  </a:txBody>
                  <a:tcPr/>
                </a:tc>
              </a:tr>
              <a:tr h="370840">
                <a:tc>
                  <a:txBody>
                    <a:bodyPr/>
                    <a:lstStyle/>
                    <a:p>
                      <a:r>
                        <a:rPr lang="en-GB"/>
                        <a:t>6</a:t>
                      </a:r>
                      <a:endParaRPr lang="en-US"/>
                    </a:p>
                  </a:txBody>
                  <a:tcPr/>
                </a:tc>
                <a:tc>
                  <a:txBody>
                    <a:bodyPr/>
                    <a:lstStyle/>
                    <a:p>
                      <a:r>
                        <a:rPr lang="en-GB"/>
                        <a:t>240</a:t>
                      </a:r>
                      <a:endParaRPr lang="en-US"/>
                    </a:p>
                  </a:txBody>
                  <a:tcPr/>
                </a:tc>
              </a:tr>
              <a:tr h="370840">
                <a:tc>
                  <a:txBody>
                    <a:bodyPr/>
                    <a:lstStyle/>
                    <a:p>
                      <a:r>
                        <a:rPr lang="en-GB"/>
                        <a:t>7</a:t>
                      </a:r>
                      <a:endParaRPr lang="en-US"/>
                    </a:p>
                  </a:txBody>
                  <a:tcPr/>
                </a:tc>
                <a:tc>
                  <a:txBody>
                    <a:bodyPr/>
                    <a:lstStyle/>
                    <a:p>
                      <a:r>
                        <a:rPr lang="en-GB"/>
                        <a:t>310</a:t>
                      </a:r>
                      <a:endParaRPr lang="en-US"/>
                    </a:p>
                  </a:txBody>
                  <a:tcPr/>
                </a:tc>
              </a:tr>
            </a:tbl>
          </a:graphicData>
        </a:graphic>
      </p:graphicFrame>
      <p:pic>
        <p:nvPicPr>
          <p:cNvPr id="27" name="Picture 26"/>
          <p:cNvPicPr>
            <a:picLocks noChangeAspect="1"/>
          </p:cNvPicPr>
          <p:nvPr/>
        </p:nvPicPr>
        <p:blipFill>
          <a:blip r:embed="rId1">
            <a:extLst>
              <a:ext uri="{837473B0-CC2E-450A-ABE3-18F120FF3D39}">
                <a1611:picAttrSrcUrl xmlns:a1611="http://schemas.microsoft.com/office/drawing/2016/11/main" r:id="rId2"/>
              </a:ext>
            </a:extLst>
          </a:blip>
          <a:srcRect/>
          <a:stretch>
            <a:fillRect/>
          </a:stretch>
        </p:blipFill>
        <p:spPr>
          <a:xfrm>
            <a:off x="6593908" y="106891"/>
            <a:ext cx="6206420" cy="6412443"/>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रोजगार का निर्धारण अथवा अर्थव्यवस्था का संतुलन</a:t>
            </a:r>
          </a:p>
        </p:txBody>
      </p:sp>
      <p:sp>
        <p:nvSpPr>
          <p:cNvPr id="3" name="Content Placeholder 2"/>
          <p:cNvSpPr>
            <a:spLocks noGrp="1" noEditPoints="1"/>
          </p:cNvSpPr>
          <p:nvPr>
            <p:ph idx="1"/>
          </p:nvPr>
        </p:nvSpPr>
        <p:spPr>
          <a:prstGeom prst="rect">
            <a:avLst/>
          </a:prstGeom>
        </p:spPr>
        <p:txBody>
          <a:bodyPr/>
          <a:lstStyle/>
          <a:p>
            <a:r>
              <a:rPr lang="en-GB"/>
              <a:t>सारणी</a:t>
            </a:r>
          </a:p>
          <a:p>
            <a:endParaRPr lang="en-GB"/>
          </a:p>
        </p:txBody>
      </p:sp>
      <p:graphicFrame>
        <p:nvGraphicFramePr>
          <p:cNvPr id="4" name="Table 3"/>
          <p:cNvGraphicFramePr>
            <a:graphicFrameLocks noGrp="1"/>
          </p:cNvGraphicFramePr>
          <p:nvPr/>
        </p:nvGraphicFramePr>
        <p:xfrm>
          <a:off x="127008" y="2362108"/>
          <a:ext cx="4869744" cy="4576888"/>
        </p:xfrm>
        <a:graphic>
          <a:graphicData uri="http://schemas.openxmlformats.org/drawingml/2006/table">
            <a:tbl>
              <a:tblPr firstRow="1" bandRow="1">
                <a:tableStyleId>{5C22544A-7EE6-4342-B048-85BDC9FD1C3A}</a:tableStyleId>
              </a:tblPr>
              <a:tblGrid>
                <a:gridCol w="1462430"/>
                <a:gridCol w="1944880"/>
                <a:gridCol w="1462434"/>
              </a:tblGrid>
              <a:tr h="423521">
                <a:tc>
                  <a:txBody>
                    <a:bodyPr/>
                    <a:lstStyle/>
                    <a:p>
                      <a:r>
                        <a:rPr lang="en-GB"/>
                        <a:t>रोजगार स्तर(करोड़ श्रमिक)</a:t>
                      </a:r>
                      <a:endParaRPr lang="en-US"/>
                    </a:p>
                  </a:txBody>
                  <a:tcPr/>
                </a:tc>
                <a:tc>
                  <a:txBody>
                    <a:bodyPr/>
                    <a:lstStyle/>
                    <a:p>
                      <a:r>
                        <a:rPr lang="en-GB"/>
                        <a:t>कुल मांग कीमत(करोड़ रु.</a:t>
                      </a:r>
                      <a:r>
                        <a:t> </a:t>
                      </a:r>
                      <a:r>
                        <a:rPr lang="en-GB"/>
                        <a:t>में)</a:t>
                      </a:r>
                      <a:endParaRPr lang="en-US"/>
                    </a:p>
                  </a:txBody>
                  <a:tcPr/>
                </a:tc>
                <a:tc>
                  <a:txBody>
                    <a:bodyPr/>
                    <a:lstStyle/>
                    <a:p>
                      <a:r>
                        <a:rPr lang="en-GB"/>
                        <a:t>कुल पूर्ति</a:t>
                      </a:r>
                      <a:r>
                        <a:t> </a:t>
                      </a:r>
                      <a:r>
                        <a:rPr lang="en-GB"/>
                        <a:t>किमत)(करोड़ रु.</a:t>
                      </a:r>
                      <a:r>
                        <a:t> </a:t>
                      </a:r>
                      <a:r>
                        <a:rPr lang="en-GB"/>
                        <a:t>में)</a:t>
                      </a:r>
                    </a:p>
                    <a:p>
                      <a:endParaRPr lang="en-US"/>
                    </a:p>
                  </a:txBody>
                  <a:tcPr/>
                </a:tc>
              </a:tr>
              <a:tr h="423521">
                <a:tc>
                  <a:txBody>
                    <a:bodyPr/>
                    <a:lstStyle/>
                    <a:p>
                      <a:r>
                        <a:rPr lang="en-GB"/>
                        <a:t>०</a:t>
                      </a:r>
                      <a:endParaRPr lang="en-US"/>
                    </a:p>
                  </a:txBody>
                  <a:tcPr/>
                </a:tc>
                <a:tc>
                  <a:txBody>
                    <a:bodyPr/>
                    <a:lstStyle/>
                    <a:p>
                      <a:r>
                        <a:rPr lang="en-GB"/>
                        <a:t>०</a:t>
                      </a:r>
                      <a:endParaRPr lang="en-US"/>
                    </a:p>
                  </a:txBody>
                  <a:tcPr/>
                </a:tc>
                <a:tc>
                  <a:txBody>
                    <a:bodyPr/>
                    <a:lstStyle/>
                    <a:p>
                      <a:r>
                        <a:rPr lang="en-GB"/>
                        <a:t>०</a:t>
                      </a:r>
                      <a:endParaRPr lang="en-US"/>
                    </a:p>
                  </a:txBody>
                  <a:tcPr/>
                </a:tc>
              </a:tr>
              <a:tr h="423521">
                <a:tc>
                  <a:txBody>
                    <a:bodyPr/>
                    <a:lstStyle/>
                    <a:p>
                      <a:r>
                        <a:rPr lang="en-GB"/>
                        <a:t>१</a:t>
                      </a:r>
                      <a:endParaRPr lang="en-US"/>
                    </a:p>
                  </a:txBody>
                  <a:tcPr/>
                </a:tc>
                <a:tc>
                  <a:txBody>
                    <a:bodyPr/>
                    <a:lstStyle/>
                    <a:p>
                      <a:r>
                        <a:rPr lang="en-GB"/>
                        <a:t>६०</a:t>
                      </a:r>
                      <a:endParaRPr lang="en-US"/>
                    </a:p>
                  </a:txBody>
                  <a:tcPr/>
                </a:tc>
                <a:tc>
                  <a:txBody>
                    <a:bodyPr/>
                    <a:lstStyle/>
                    <a:p>
                      <a:r>
                        <a:rPr lang="en-GB"/>
                        <a:t>४०</a:t>
                      </a:r>
                      <a:endParaRPr lang="en-US"/>
                    </a:p>
                  </a:txBody>
                  <a:tcPr/>
                </a:tc>
              </a:tr>
              <a:tr h="423521">
                <a:tc>
                  <a:txBody>
                    <a:bodyPr/>
                    <a:lstStyle/>
                    <a:p>
                      <a:r>
                        <a:rPr lang="en-GB"/>
                        <a:t>२</a:t>
                      </a:r>
                      <a:endParaRPr lang="en-US"/>
                    </a:p>
                  </a:txBody>
                  <a:tcPr/>
                </a:tc>
                <a:tc>
                  <a:txBody>
                    <a:bodyPr/>
                    <a:lstStyle/>
                    <a:p>
                      <a:r>
                        <a:rPr lang="en-GB"/>
                        <a:t>१००</a:t>
                      </a:r>
                      <a:endParaRPr lang="en-US"/>
                    </a:p>
                  </a:txBody>
                  <a:tcPr/>
                </a:tc>
                <a:tc>
                  <a:txBody>
                    <a:bodyPr/>
                    <a:lstStyle/>
                    <a:p>
                      <a:r>
                        <a:rPr lang="en-GB"/>
                        <a:t>६०</a:t>
                      </a:r>
                      <a:endParaRPr lang="en-US"/>
                    </a:p>
                  </a:txBody>
                  <a:tcPr/>
                </a:tc>
              </a:tr>
              <a:tr h="423521">
                <a:tc>
                  <a:txBody>
                    <a:bodyPr/>
                    <a:lstStyle/>
                    <a:p>
                      <a:r>
                        <a:rPr lang="en-GB"/>
                        <a:t>३</a:t>
                      </a:r>
                      <a:endParaRPr lang="en-US"/>
                    </a:p>
                  </a:txBody>
                  <a:tcPr/>
                </a:tc>
                <a:tc>
                  <a:txBody>
                    <a:bodyPr/>
                    <a:lstStyle/>
                    <a:p>
                      <a:r>
                        <a:rPr lang="en-GB"/>
                        <a:t>१५०</a:t>
                      </a:r>
                      <a:endParaRPr lang="en-US"/>
                    </a:p>
                  </a:txBody>
                  <a:tcPr/>
                </a:tc>
                <a:tc>
                  <a:txBody>
                    <a:bodyPr/>
                    <a:lstStyle/>
                    <a:p>
                      <a:r>
                        <a:rPr lang="en-GB"/>
                        <a:t>९०</a:t>
                      </a:r>
                      <a:endParaRPr lang="en-US"/>
                    </a:p>
                  </a:txBody>
                  <a:tcPr/>
                </a:tc>
              </a:tr>
              <a:tr h="423521">
                <a:tc>
                  <a:txBody>
                    <a:bodyPr/>
                    <a:lstStyle/>
                    <a:p>
                      <a:r>
                        <a:rPr lang="en-GB"/>
                        <a:t>४</a:t>
                      </a:r>
                      <a:endParaRPr lang="en-US"/>
                    </a:p>
                  </a:txBody>
                  <a:tcPr/>
                </a:tc>
                <a:tc>
                  <a:txBody>
                    <a:bodyPr/>
                    <a:lstStyle/>
                    <a:p>
                      <a:r>
                        <a:rPr lang="en-GB"/>
                        <a:t>२२०</a:t>
                      </a:r>
                      <a:endParaRPr lang="en-US"/>
                    </a:p>
                  </a:txBody>
                  <a:tcPr/>
                </a:tc>
                <a:tc>
                  <a:txBody>
                    <a:bodyPr/>
                    <a:lstStyle/>
                    <a:p>
                      <a:r>
                        <a:rPr lang="en-GB"/>
                        <a:t>१८०</a:t>
                      </a:r>
                      <a:endParaRPr lang="en-US"/>
                    </a:p>
                  </a:txBody>
                  <a:tcPr/>
                </a:tc>
              </a:tr>
              <a:tr h="423521">
                <a:tc>
                  <a:txBody>
                    <a:bodyPr/>
                    <a:lstStyle/>
                    <a:p>
                      <a:r>
                        <a:rPr lang="en-GB"/>
                        <a:t>५</a:t>
                      </a:r>
                      <a:endParaRPr lang="en-US"/>
                    </a:p>
                  </a:txBody>
                  <a:tcPr/>
                </a:tc>
                <a:tc>
                  <a:txBody>
                    <a:bodyPr/>
                    <a:lstStyle/>
                    <a:p>
                      <a:r>
                        <a:rPr lang="en-GB"/>
                        <a:t>२४०</a:t>
                      </a:r>
                      <a:endParaRPr lang="en-US"/>
                    </a:p>
                  </a:txBody>
                  <a:tcPr/>
                </a:tc>
                <a:tc>
                  <a:txBody>
                    <a:bodyPr/>
                    <a:lstStyle/>
                    <a:p>
                      <a:r>
                        <a:rPr lang="en-GB"/>
                        <a:t>२४०</a:t>
                      </a:r>
                      <a:endParaRPr lang="en-US"/>
                    </a:p>
                  </a:txBody>
                  <a:tcPr/>
                </a:tc>
              </a:tr>
              <a:tr h="423521">
                <a:tc>
                  <a:txBody>
                    <a:bodyPr/>
                    <a:lstStyle/>
                    <a:p>
                      <a:r>
                        <a:rPr lang="en-GB"/>
                        <a:t>६</a:t>
                      </a:r>
                      <a:endParaRPr lang="en-US"/>
                    </a:p>
                  </a:txBody>
                  <a:tcPr/>
                </a:tc>
                <a:tc>
                  <a:txBody>
                    <a:bodyPr/>
                    <a:lstStyle/>
                    <a:p>
                      <a:r>
                        <a:rPr lang="en-GB"/>
                        <a:t>२५०</a:t>
                      </a:r>
                      <a:endParaRPr lang="en-US"/>
                    </a:p>
                  </a:txBody>
                  <a:tcPr/>
                </a:tc>
                <a:tc>
                  <a:txBody>
                    <a:bodyPr/>
                    <a:lstStyle/>
                    <a:p>
                      <a:r>
                        <a:rPr lang="en-GB"/>
                        <a:t>३१०</a:t>
                      </a:r>
                      <a:endParaRPr lang="en-US"/>
                    </a:p>
                  </a:txBody>
                  <a:tcPr/>
                </a:tc>
              </a:tr>
              <a:tr h="423521">
                <a:tc>
                  <a:txBody>
                    <a:bodyPr/>
                    <a:lstStyle/>
                    <a:p>
                      <a:r>
                        <a:rPr lang="en-GB"/>
                        <a:t>७</a:t>
                      </a:r>
                      <a:endParaRPr lang="en-US"/>
                    </a:p>
                  </a:txBody>
                  <a:tcPr/>
                </a:tc>
                <a:tc>
                  <a:txBody>
                    <a:bodyPr/>
                    <a:lstStyle/>
                    <a:p>
                      <a:endParaRPr lang="en-US"/>
                    </a:p>
                  </a:txBody>
                  <a:tcPr/>
                </a:tc>
                <a:tc>
                  <a:txBody>
                    <a:bodyPr/>
                    <a:lstStyle/>
                    <a:p>
                      <a:endParaRPr lang="en-US"/>
                    </a:p>
                  </a:txBody>
                  <a:tcPr/>
                </a:tc>
              </a:tr>
            </a:tbl>
          </a:graphicData>
        </a:graphic>
      </p:graphicFrame>
      <p:pic>
        <p:nvPicPr>
          <p:cNvPr id="32" name="Picture 31"/>
          <p:cNvPicPr>
            <a:picLocks noChangeAspect="1"/>
          </p:cNvPicPr>
          <p:nvPr/>
        </p:nvPicPr>
        <p:blipFill>
          <a:blip r:embed="rId1">
            <a:extLst>
              <a:ext uri="{837473B0-CC2E-450A-ABE3-18F120FF3D39}">
                <a1611:picAttrSrcUrl xmlns:a1611="http://schemas.microsoft.com/office/drawing/2016/11/main" r:id="rId2"/>
              </a:ext>
            </a:extLst>
          </a:blip>
          <a:srcRect/>
          <a:stretch>
            <a:fillRect/>
          </a:stretch>
        </p:blipFill>
        <p:spPr>
          <a:xfrm>
            <a:off x="5509920" y="1990641"/>
            <a:ext cx="6498174" cy="49483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GB" dirty="0" smtClean="0"/>
              <a:t>से का बाजार नियम</a:t>
            </a:r>
            <a:endParaRPr lang="en-US" dirty="0"/>
          </a:p>
        </p:txBody>
      </p:sp>
      <p:sp>
        <p:nvSpPr>
          <p:cNvPr id="3" name="Content Placeholder 2"/>
          <p:cNvSpPr>
            <a:spLocks noGrp="1" noEditPoints="1"/>
          </p:cNvSpPr>
          <p:nvPr>
            <p:ph idx="1"/>
          </p:nvPr>
        </p:nvSpPr>
        <p:spPr/>
        <p:txBody>
          <a:bodyPr/>
          <a:lstStyle/>
          <a:p>
            <a:r>
              <a:rPr lang="en-GB" dirty="0" smtClean="0"/>
              <a:t>से के बाजार नियम की संकल्पना</a:t>
            </a:r>
            <a:r>
              <a:rPr lang="en-US" dirty="0" smtClean="0"/>
              <a:t> 1</a:t>
            </a:r>
            <a:endParaRPr lang="en-US" dirty="0"/>
          </a:p>
          <a:p>
            <a:endParaRPr lang="en-US" dirty="0"/>
          </a:p>
          <a:p>
            <a:r>
              <a:rPr lang="en-GB" dirty="0"/>
              <a:t>किनस की आलोचना</a:t>
            </a:r>
            <a:r>
              <a:rPr lang="en-US" dirty="0"/>
              <a:t> </a:t>
            </a:r>
            <a:r>
              <a:rPr lang="en-US" dirty="0" smtClean="0"/>
              <a:t>2</a:t>
            </a:r>
            <a:endParaRPr lang="en-US" dirty="0"/>
          </a:p>
          <a:p>
            <a:pPr marL="0" indent="0">
              <a:buNone/>
            </a:pPr>
            <a:endParaRPr lang="en-US" dirty="0"/>
          </a:p>
          <a:p>
            <a:r>
              <a:rPr lang="en-GB" dirty="0"/>
              <a:t>प्रभावशील मांग का नियम</a:t>
            </a:r>
            <a:r>
              <a:rPr lang="en-US" dirty="0"/>
              <a:t> </a:t>
            </a:r>
            <a:r>
              <a:rPr lang="en-US" dirty="0" smtClean="0"/>
              <a:t>3</a:t>
            </a:r>
            <a:endParaRPr lang="en-US" dirty="0"/>
          </a:p>
          <a:p>
            <a:endParaRPr lang="en-US" dirty="0"/>
          </a:p>
          <a:p>
            <a:r>
              <a:rPr lang="en-GB" dirty="0"/>
              <a:t>कुल मांग फलन एवं कुल पूर्ति फलन</a:t>
            </a:r>
            <a:r>
              <a:rPr lang="en-US" dirty="0"/>
              <a:t> </a:t>
            </a:r>
            <a:r>
              <a:rPr lang="en-US" dirty="0" smtClean="0"/>
              <a:t>4</a:t>
            </a:r>
            <a:endParaRPr lang="en-US" dirty="0"/>
          </a:p>
          <a:p>
            <a:endParaRPr lang="en-US" dirty="0"/>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सारांश</a:t>
            </a:r>
          </a:p>
        </p:txBody>
      </p:sp>
      <p:sp>
        <p:nvSpPr>
          <p:cNvPr id="3" name="Content Placeholder 2"/>
          <p:cNvSpPr>
            <a:spLocks noGrp="1" noEditPoints="1"/>
          </p:cNvSpPr>
          <p:nvPr>
            <p:ph idx="1"/>
          </p:nvPr>
        </p:nvSpPr>
        <p:spPr>
          <a:xfrm>
            <a:off x="838200" y="1990641"/>
            <a:ext cx="10515600" cy="6652943"/>
          </a:xfrm>
          <a:prstGeom prst="rect">
            <a:avLst/>
          </a:prstGeom>
        </p:spPr>
        <p:txBody>
          <a:bodyPr/>
          <a:lstStyle/>
          <a:p>
            <a:pPr marL="514350" indent="-514350">
              <a:buFont typeface="+mj-lt"/>
              <a:buAutoNum type="arabicPeriod"/>
            </a:pPr>
            <a:r>
              <a:rPr lang="en-GB"/>
              <a:t>पूंजीवादी अर्थव्यवस्था में,</a:t>
            </a:r>
            <a:r>
              <a:rPr lang=""/>
              <a:t> </a:t>
            </a:r>
            <a:r>
              <a:rPr lang="en-GB"/>
              <a:t>अर्थव्यवस्था का अल्पकालीन संतुलन प्रस्थापित होकर रोजगार का स्तर और प्रभावशील मांग निश्चित होती हैं।</a:t>
            </a:r>
          </a:p>
          <a:p>
            <a:pPr marL="514350" indent="-514350">
              <a:buFont typeface="+mj-lt"/>
              <a:buAutoNum type="arabicPeriod"/>
            </a:pPr>
            <a:r>
              <a:rPr lang="en-GB"/>
              <a:t>अर्थव्यवस्था का संतुलन अर्थात् किसी रोजगार के स्तर पर कुल मांग कीमत और कुल पूर्ति कीमत के दरम्यान समानता प्रस्थापित होना।</a:t>
            </a:r>
          </a:p>
          <a:p>
            <a:pPr marL="514350" indent="-514350">
              <a:buFont typeface="+mj-lt"/>
              <a:buAutoNum type="arabicPeriod"/>
            </a:pPr>
            <a:r>
              <a:rPr lang="en-GB"/>
              <a:t>इसप्रकार कुल मांग कीमत और कुल पूर्ति कीमत यह रोजगार का निर्धारक घटक है।</a:t>
            </a:r>
          </a:p>
          <a:p>
            <a:pPr marL="514350" indent="-514350">
              <a:buFont typeface="+mj-lt"/>
              <a:buAutoNum type="arabicPeriod"/>
            </a:pPr>
            <a:r>
              <a:rPr lang="en-GB"/>
              <a:t>कुल मांग कीमत याने संयोजकोंकी कुल अपेक्षित प्राप्ति है और कुल पूर्ति कीमत याने संयोजकोंका कुल अपेक्षित उत्पादन व्यय है।</a:t>
            </a:r>
          </a:p>
          <a:p>
            <a:pPr marL="514350" indent="-514350">
              <a:buFont typeface="+mj-lt"/>
              <a:buAutoNum type="arabicPeriod"/>
            </a:pPr>
            <a:r>
              <a:rPr lang="en-GB"/>
              <a:t>रोजगार की वृद्धि के साथ साथ कुल मांग कीमत और कुल पूर्ति कीमत दोनो बढ़ते हैं।</a:t>
            </a:r>
          </a:p>
          <a:p>
            <a:pPr marL="514350" indent="-514350">
              <a:buFont typeface="+mj-lt"/>
              <a:buAutoNum type="arabicPeriod"/>
            </a:pPr>
            <a:r>
              <a:rPr lang="en-GB"/>
              <a:t>अर्थव्यवस्था का अल्पकालीन संतुलन प्रस्थापित होकर निश्चित होनेवाले रोजगार का स्तर पूर्ण रोजगार के स्तर पर कम ही होता 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प्रभावशील मांग की संकल्पना</a:t>
            </a:r>
          </a:p>
        </p:txBody>
      </p:sp>
      <p:sp>
        <p:nvSpPr>
          <p:cNvPr id="3" name="Content Placeholder 2"/>
          <p:cNvSpPr>
            <a:spLocks noGrp="1" noEditPoints="1"/>
          </p:cNvSpPr>
          <p:nvPr>
            <p:ph idx="1"/>
          </p:nvPr>
        </p:nvSpPr>
        <p:spPr>
          <a:prstGeom prst="rect">
            <a:avLst/>
          </a:prstGeom>
        </p:spPr>
        <p:txBody>
          <a:bodyPr/>
          <a:lstStyle/>
          <a:p>
            <a:r>
              <a:rPr lang="en-GB"/>
              <a:t>कींस के रोजगार सिद्धांतानुसार अर्थव्यवस्था में रोजगार निश्चित होने के संदर्भ में प्रभावशील मांग की भूमिका अत्यंत महत्वपूर्ण है।</a:t>
            </a:r>
          </a:p>
          <a:p>
            <a:r>
              <a:rPr lang="en-GB"/>
              <a:t>कींस के सिद्धांत को "प्रभाषिल मांग "</a:t>
            </a:r>
            <a:r>
              <a:rPr lang=""/>
              <a:t> </a:t>
            </a:r>
            <a:r>
              <a:rPr lang="en-GB"/>
              <a:t>का सिद्धांत भी कहा जाता है।</a:t>
            </a:r>
          </a:p>
          <a:p>
            <a:r>
              <a:rPr lang="en-GB"/>
              <a:t>प्रभावशील मांग का अर्थ -</a:t>
            </a:r>
          </a:p>
          <a:p>
            <a:r>
              <a:rPr lang="en-GB"/>
              <a:t>कींस के मतानुसार,"</a:t>
            </a:r>
            <a:r>
              <a:rPr lang=""/>
              <a:t> </a:t>
            </a:r>
            <a:r>
              <a:rPr lang="en-GB"/>
              <a:t>अर्थव्यवस्था में अल्पकाल के संतुलन में रोजगार किब्जो कुल मांग कीमत होती हैं,</a:t>
            </a:r>
            <a:r>
              <a:rPr lang=""/>
              <a:t> </a:t>
            </a:r>
            <a:r>
              <a:rPr lang="en-GB"/>
              <a:t>वह कुल मांग कीमत ही प्रभावशील मांग होती है।"</a:t>
            </a:r>
          </a:p>
          <a:p>
            <a:r>
              <a:rPr lang="en-GB"/>
              <a:t>जब अल्पकाल में अर्थव्यवस्था का संतुलन प्रस्थापित होता है तब रोजगार की कुल मांग कीमत कुल पूर्ति कीमत के बराबर प्रस्थापित होती 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प्रभावशील मांग का विश्लेषण</a:t>
            </a:r>
          </a:p>
        </p:txBody>
      </p:sp>
      <p:sp>
        <p:nvSpPr>
          <p:cNvPr id="3" name="Content Placeholder 2"/>
          <p:cNvSpPr>
            <a:spLocks noGrp="1" noEditPoints="1"/>
          </p:cNvSpPr>
          <p:nvPr>
            <p:ph idx="1"/>
          </p:nvPr>
        </p:nvSpPr>
        <p:spPr>
          <a:prstGeom prst="rect">
            <a:avLst/>
          </a:prstGeom>
        </p:spPr>
        <p:txBody>
          <a:bodyPr/>
          <a:lstStyle/>
          <a:p>
            <a:r>
              <a:rPr lang="en-GB"/>
              <a:t>प्रभावशील मांग </a:t>
            </a:r>
            <a:r>
              <a:rPr lang=""/>
              <a:t> </a:t>
            </a:r>
            <a:r>
              <a:rPr lang="en-GB"/>
              <a:t>=</a:t>
            </a:r>
            <a:r>
              <a:rPr lang=""/>
              <a:t>  </a:t>
            </a:r>
            <a:r>
              <a:rPr lang="en-GB"/>
              <a:t>कुल मांग कीमत</a:t>
            </a:r>
          </a:p>
          <a:p>
            <a:r>
              <a:rPr lang=""/>
              <a:t>                         </a:t>
            </a:r>
            <a:r>
              <a:rPr lang="en-GB"/>
              <a:t>=,</a:t>
            </a:r>
            <a:r>
              <a:rPr lang=""/>
              <a:t> </a:t>
            </a:r>
            <a:r>
              <a:rPr lang="en-GB"/>
              <a:t>संयोजकोंकि कुल अपेक्षित प्राप्ति।</a:t>
            </a:r>
          </a:p>
          <a:p>
            <a:r>
              <a:rPr lang=""/>
              <a:t>                          </a:t>
            </a:r>
            <a:r>
              <a:rPr lang="en-GB"/>
              <a:t>=</a:t>
            </a:r>
            <a:r>
              <a:rPr lang=""/>
              <a:t> </a:t>
            </a:r>
            <a:r>
              <a:rPr lang="en-GB"/>
              <a:t>समाज का कुल खर्च।</a:t>
            </a:r>
          </a:p>
          <a:p>
            <a:r>
              <a:rPr lang=""/>
              <a:t>                           </a:t>
            </a:r>
            <a:r>
              <a:rPr lang="en-GB"/>
              <a:t>उपभोग खर्च,</a:t>
            </a:r>
            <a:r>
              <a:rPr lang=""/>
              <a:t> </a:t>
            </a:r>
            <a:r>
              <a:rPr lang="en-GB"/>
              <a:t>निवेश खर्च।</a:t>
            </a:r>
          </a:p>
          <a:p>
            <a:r>
              <a:rPr lang=""/>
              <a:t>                          </a:t>
            </a:r>
            <a:r>
              <a:rPr lang="en-GB"/>
              <a:t>=</a:t>
            </a:r>
            <a:r>
              <a:rPr lang=""/>
              <a:t> </a:t>
            </a:r>
            <a:r>
              <a:rPr lang="en-GB"/>
              <a:t>निजी व्यक्तियोंका उपभोग खर्च +</a:t>
            </a:r>
            <a:r>
              <a:rPr lang=""/>
              <a:t> </a:t>
            </a:r>
            <a:r>
              <a:rPr lang="en-GB"/>
              <a:t>निजी संस्थाओंका उपभोग खर्च +</a:t>
            </a:r>
            <a:r>
              <a:rPr lang=""/>
              <a:t> </a:t>
            </a:r>
            <a:r>
              <a:rPr lang="en-GB"/>
              <a:t>निजी व्यक्तियों का निवेश खर्च +</a:t>
            </a:r>
            <a:r>
              <a:rPr lang=""/>
              <a:t> </a:t>
            </a:r>
            <a:r>
              <a:rPr lang="en-GB"/>
              <a:t>निजी संस्थाओंका उपभोग खर्च</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p:txBody>
      </p:sp>
      <p:sp>
        <p:nvSpPr>
          <p:cNvPr id="3" name="Content Placeholder 2"/>
          <p:cNvSpPr>
            <a:spLocks noGrp="1" noEditPoints="1"/>
          </p:cNvSpPr>
          <p:nvPr>
            <p:ph idx="1"/>
          </p:nvPr>
        </p:nvSpPr>
        <p:spPr>
          <a:prstGeom prst="rect">
            <a:avLst/>
          </a:prstGeom>
        </p:spPr>
        <p:txBody>
          <a:bodyPr/>
          <a:lstStyle/>
          <a:p>
            <a:r>
              <a:rPr lang="en-GB"/>
              <a:t>प्रभावशील मांग =</a:t>
            </a:r>
            <a:r>
              <a:rPr lang=""/>
              <a:t> </a:t>
            </a:r>
            <a:r>
              <a:rPr lang="en-GB"/>
              <a:t>कुल पूर्ति कीमत</a:t>
            </a:r>
          </a:p>
          <a:p>
            <a:r>
              <a:rPr lang=""/>
              <a:t>                       </a:t>
            </a:r>
            <a:r>
              <a:rPr lang="en-GB"/>
              <a:t>=</a:t>
            </a:r>
            <a:r>
              <a:rPr lang=""/>
              <a:t> </a:t>
            </a:r>
            <a:r>
              <a:rPr lang="en-GB"/>
              <a:t>संयोजकोंक कुल उत्पादन व्यय</a:t>
            </a:r>
          </a:p>
          <a:p>
            <a:r>
              <a:rPr lang=""/>
              <a:t>                         </a:t>
            </a:r>
            <a:r>
              <a:rPr lang="en-GB"/>
              <a:t>लगन +</a:t>
            </a:r>
            <a:r>
              <a:rPr lang=""/>
              <a:t> </a:t>
            </a:r>
            <a:r>
              <a:rPr lang="en-GB"/>
              <a:t>मजदूरी +</a:t>
            </a:r>
            <a:r>
              <a:rPr lang=""/>
              <a:t> </a:t>
            </a:r>
            <a:r>
              <a:rPr lang="en-GB"/>
              <a:t>ब्याज। +</a:t>
            </a:r>
            <a:r>
              <a:rPr lang=""/>
              <a:t>  </a:t>
            </a:r>
            <a:r>
              <a:rPr lang="en-GB"/>
              <a:t>लाभ</a:t>
            </a:r>
          </a:p>
          <a:p>
            <a:r>
              <a:rPr lang=""/>
              <a:t>                         </a:t>
            </a:r>
            <a:r>
              <a:rPr lang="en-GB"/>
              <a:t>राष्ट्रीय आय।</a:t>
            </a:r>
          </a:p>
          <a:p>
            <a:r>
              <a:rPr lang=""/>
              <a:t>         </a:t>
            </a:r>
            <a:endParaRPr lang="en-GB"/>
          </a:p>
          <a:p>
            <a:r>
              <a:rPr lang=""/>
              <a:t>                        </a:t>
            </a:r>
            <a:r>
              <a:rPr lang="en-GB"/>
              <a:t>=</a:t>
            </a:r>
            <a:r>
              <a:rPr lang=""/>
              <a:t> </a:t>
            </a:r>
            <a:r>
              <a:rPr lang="en-GB"/>
              <a:t>C+</a:t>
            </a:r>
            <a:r>
              <a:rPr lang=""/>
              <a:t> </a:t>
            </a:r>
            <a:r>
              <a:rPr lang="en-GB"/>
              <a:t>I </a:t>
            </a:r>
            <a:r>
              <a:rPr lang=""/>
              <a:t> </a:t>
            </a:r>
            <a:r>
              <a:rPr lang="en-GB"/>
              <a:t>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743200"/>
            <a:ext cx="1784271" cy="550375"/>
          </a:xfrm>
          <a:prstGeom prst="rect">
            <a:avLst/>
          </a:prstGeom>
          <a:noFill/>
        </p:spPr>
        <p:txBody>
          <a:bodyPr wrap="none" rtlCol="0">
            <a:spAutoFit/>
          </a:bodyPr>
          <a:lstStyle/>
          <a:p>
            <a:pPr algn="ctr"/>
            <a:r>
              <a:rPr lang="en-GB" sz="3000">
                <a:solidFill>
                  <a:srgbClr val="7030A0"/>
                </a:solidFill>
              </a:rPr>
              <a:t>Thank</a:t>
            </a:r>
            <a:r>
              <a:rPr lang="en-GB" sz="3000"/>
              <a:t> you</a:t>
            </a:r>
            <a:endParaRPr lang="en-US"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प्रस्तावना:</a:t>
            </a:r>
            <a:r>
              <a:t> </a:t>
            </a:r>
            <a:r>
              <a:rPr lang="en-GB"/>
              <a:t>Introduction </a:t>
            </a:r>
          </a:p>
        </p:txBody>
      </p:sp>
      <p:sp>
        <p:nvSpPr>
          <p:cNvPr id="3" name="Content Placeholder 2"/>
          <p:cNvSpPr>
            <a:spLocks noGrp="1" noEditPoints="1"/>
          </p:cNvSpPr>
          <p:nvPr>
            <p:ph idx="1"/>
          </p:nvPr>
        </p:nvSpPr>
        <p:spPr>
          <a:prstGeom prst="rect">
            <a:avLst/>
          </a:prstGeom>
        </p:spPr>
        <p:txBody>
          <a:bodyPr/>
          <a:lstStyle/>
          <a:p>
            <a:r>
              <a:rPr lang="en-GB"/>
              <a:t>एडम स्मिथ ,जेबी से, रिकार्डो इत्यादि परंपरावादी अर्थशास्त्रियों ने कींस से पहले</a:t>
            </a:r>
            <a:r>
              <a:t> </a:t>
            </a:r>
            <a:r>
              <a:rPr lang="en-GB"/>
              <a:t> रोजगार संबंधी विश्लेषण किया था।</a:t>
            </a:r>
          </a:p>
          <a:p>
            <a:r>
              <a:rPr lang="en-GB"/>
              <a:t>परंतु कींस </a:t>
            </a:r>
            <a:r>
              <a:t> </a:t>
            </a:r>
            <a:r>
              <a:rPr lang="en-GB"/>
              <a:t>परंपरा वादियों के विचारों से सहमत नहीं थे।</a:t>
            </a:r>
          </a:p>
          <a:p>
            <a:endParaRPr lang="en-GB"/>
          </a:p>
          <a:p>
            <a:r>
              <a:rPr lang="en-GB"/>
              <a:t>1936</a:t>
            </a:r>
            <a:r>
              <a:t> </a:t>
            </a:r>
            <a:r>
              <a:rPr lang="en-GB"/>
              <a:t>में जे.</a:t>
            </a:r>
            <a:r>
              <a:t> </a:t>
            </a:r>
            <a:r>
              <a:rPr lang="en-GB"/>
              <a:t>एम.</a:t>
            </a:r>
            <a:r>
              <a:t> </a:t>
            </a:r>
            <a:r>
              <a:rPr lang="en-GB"/>
              <a:t>कींस ने अपने ग्रंथ Employment, Interest and Money 💰</a:t>
            </a:r>
            <a:r>
              <a:t> </a:t>
            </a:r>
            <a:r>
              <a:rPr lang="en-GB"/>
              <a:t>में रोजगार संबंधी अपने विचार प्रस्तुत किए थे।</a:t>
            </a:r>
          </a:p>
          <a:p>
            <a:r>
              <a:rPr lang="en-GB"/>
              <a:t>बाद मेंउनके</a:t>
            </a:r>
            <a:r>
              <a:t> </a:t>
            </a:r>
            <a:r>
              <a:rPr lang="en-GB"/>
              <a:t>विचारों जगन्मन्यता मिली।</a:t>
            </a:r>
          </a:p>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b="1"/>
              <a:t>"से" का बाजार नियम:</a:t>
            </a:r>
            <a:endParaRPr b="1"/>
          </a:p>
        </p:txBody>
      </p:sp>
      <p:sp>
        <p:nvSpPr>
          <p:cNvPr id="3" name="Content Placeholder 2"/>
          <p:cNvSpPr>
            <a:spLocks noGrp="1" noEditPoints="1"/>
          </p:cNvSpPr>
          <p:nvPr>
            <p:ph idx="1"/>
          </p:nvPr>
        </p:nvSpPr>
        <p:spPr>
          <a:prstGeom prst="rect">
            <a:avLst/>
          </a:prstGeom>
        </p:spPr>
        <p:txBody>
          <a:bodyPr/>
          <a:lstStyle/>
          <a:p>
            <a:r>
              <a:rPr lang="en-GB"/>
              <a:t>प्रोफेसर जे</a:t>
            </a:r>
            <a:r>
              <a:t> </a:t>
            </a:r>
            <a:r>
              <a:rPr lang="en-GB"/>
              <a:t>बी से फ्रांस के अर्थशास्त्री थे।</a:t>
            </a:r>
          </a:p>
          <a:p>
            <a:r>
              <a:rPr lang="en-GB"/>
              <a:t>उनका बाजार संबंधी ग्रंथ "</a:t>
            </a:r>
            <a:r>
              <a:rPr lang="en-GB" b="1"/>
              <a:t>Traited</a:t>
            </a:r>
            <a:r>
              <a:rPr b="1"/>
              <a:t> </a:t>
            </a:r>
            <a:r>
              <a:rPr lang="en-GB" b="1"/>
              <a:t>Economic Politique </a:t>
            </a:r>
            <a:r>
              <a:rPr lang="en-GB"/>
              <a:t>"</a:t>
            </a:r>
            <a:r>
              <a:t>  </a:t>
            </a:r>
            <a:r>
              <a:rPr lang="en-GB"/>
              <a:t>प्रसिद्ध</a:t>
            </a:r>
            <a:r>
              <a:t> </a:t>
            </a:r>
            <a:r>
              <a:rPr lang="en-GB"/>
              <a:t>हुआ।</a:t>
            </a:r>
          </a:p>
          <a:p>
            <a:r>
              <a:rPr lang="en-GB"/>
              <a:t>"से" के मतानुसार,</a:t>
            </a:r>
            <a:r>
              <a:t> </a:t>
            </a:r>
            <a:r>
              <a:rPr lang="en-GB"/>
              <a:t>"</a:t>
            </a:r>
            <a:r>
              <a:t> </a:t>
            </a:r>
            <a:r>
              <a:rPr lang="en-GB"/>
              <a:t>पूर्ति स्वयं के लिए मांग निर्माण करती हैं।"</a:t>
            </a:r>
          </a:p>
          <a:p>
            <a:r>
              <a:rPr lang="en-GB"/>
              <a:t>उत्पादन वस्तुओं के लिए मांग निर्माण करता है इसलिए अति उत्पादन</a:t>
            </a:r>
            <a:r>
              <a:t> </a:t>
            </a:r>
            <a:r>
              <a:rPr lang="en-GB"/>
              <a:t>अथवा न्यून उत्पादन की परिस्थिति निर्माण नहीं होती।</a:t>
            </a:r>
          </a:p>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"से",</a:t>
            </a:r>
            <a:r>
              <a:t> </a:t>
            </a:r>
            <a:r>
              <a:rPr lang="en-GB"/>
              <a:t>के बाजार नियम कि मान्यताएं </a:t>
            </a:r>
          </a:p>
        </p:txBody>
      </p:sp>
      <p:sp>
        <p:nvSpPr>
          <p:cNvPr id="3" name="Content Placeholder 2"/>
          <p:cNvSpPr>
            <a:spLocks noGrp="1" noEditPoints="1"/>
          </p:cNvSpPr>
          <p:nvPr>
            <p:ph idx="1"/>
          </p:nvPr>
        </p:nvSpPr>
        <p:spPr>
          <a:prstGeom prst="rect">
            <a:avLst/>
          </a:prstGeom>
        </p:spPr>
        <p:txBody>
          <a:bodyPr/>
          <a:lstStyle/>
          <a:p>
            <a:pPr marL="514350" indent="-514350">
              <a:buFont typeface="+mj-lt"/>
              <a:buAutoNum type="arabicPeriod"/>
            </a:pPr>
            <a:r>
              <a:rPr lang="en-GB"/>
              <a:t>पूर्ण रोजगार।</a:t>
            </a:r>
          </a:p>
          <a:p>
            <a:pPr marL="514350" indent="-514350">
              <a:buFont typeface="+mj-lt"/>
              <a:buAutoNum type="arabicPeriod"/>
            </a:pPr>
            <a:r>
              <a:rPr lang="en-GB"/>
              <a:t>मुक्त अर्थव्यवस्था।</a:t>
            </a:r>
          </a:p>
          <a:p>
            <a:pPr marL="514350" indent="-514350">
              <a:buFont typeface="+mj-lt"/>
              <a:buAutoNum type="arabicPeriod"/>
            </a:pPr>
            <a:r>
              <a:rPr lang="en-GB"/>
              <a:t>परिपूर्ण प्रतिस्पर्धा।</a:t>
            </a:r>
          </a:p>
          <a:p>
            <a:pPr marL="514350" indent="-514350">
              <a:buFont typeface="+mj-lt"/>
              <a:buAutoNum type="arabicPeriod"/>
            </a:pPr>
            <a:r>
              <a:rPr lang="en-GB"/>
              <a:t>समरूप श्रम।</a:t>
            </a:r>
          </a:p>
          <a:p>
            <a:pPr marL="514350" indent="-514350">
              <a:buFont typeface="+mj-lt"/>
              <a:buAutoNum type="arabicPeriod"/>
            </a:pPr>
            <a:r>
              <a:rPr lang="en-GB"/>
              <a:t>लोचदार कीमतें और मजदूरी।</a:t>
            </a:r>
          </a:p>
          <a:p>
            <a:pPr marL="514350" indent="-514350">
              <a:buFont typeface="+mj-lt"/>
              <a:buAutoNum type="arabicPeriod"/>
            </a:pPr>
            <a:r>
              <a:rPr lang="en-GB"/>
              <a:t>मुद्रा का स्थिर परिमाण।</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b="1"/>
              <a:t>से के सिद्धांत का स्पष्टीकरण</a:t>
            </a:r>
            <a:endParaRPr b="1"/>
          </a:p>
        </p:txBody>
      </p:sp>
      <p:sp>
        <p:nvSpPr>
          <p:cNvPr id="3" name="Content Placeholder 2"/>
          <p:cNvSpPr>
            <a:spLocks noGrp="1" noEditPoints="1"/>
          </p:cNvSpPr>
          <p:nvPr>
            <p:ph idx="1"/>
          </p:nvPr>
        </p:nvSpPr>
        <p:spPr>
          <a:prstGeom prst="rect">
            <a:avLst/>
          </a:prstGeom>
        </p:spPr>
        <p:txBody>
          <a:bodyPr/>
          <a:lstStyle/>
          <a:p>
            <a:pPr marL="514350" indent="-514350">
              <a:buFont typeface="+mj-lt"/>
              <a:buAutoNum type="arabicPeriod"/>
            </a:pPr>
            <a:r>
              <a:rPr lang="en-GB"/>
              <a:t>उत्पादन स्वयं मांग निर्माण करता है।</a:t>
            </a:r>
          </a:p>
          <a:p>
            <a:pPr marL="514350" indent="-514350">
              <a:buFont typeface="+mj-lt"/>
              <a:buAutoNum type="arabicPeriod"/>
            </a:pPr>
            <a:r>
              <a:rPr lang="en-GB"/>
              <a:t>उत्पादन कार्य में जो साधन कार्यरत होते है जैसे -</a:t>
            </a:r>
            <a:r>
              <a:t> </a:t>
            </a:r>
            <a:r>
              <a:rPr lang="en-GB"/>
              <a:t>भूमि,</a:t>
            </a:r>
            <a:r>
              <a:t> </a:t>
            </a:r>
            <a:r>
              <a:rPr lang="en-GB"/>
              <a:t>पूंजी,</a:t>
            </a:r>
            <a:r>
              <a:t> </a:t>
            </a:r>
            <a:r>
              <a:rPr lang="en-GB"/>
              <a:t>श्रम एवं संगठन उन्हें र्उनके कार्य के लिए आय प्राप्त होती है और यह आय वस्तुओं पर खर्च की जाती है और इसीलिए वस्तुओं के लिए मांग उत्पन्न होती है।</a:t>
            </a:r>
          </a:p>
          <a:p>
            <a:pPr marL="514350" indent="-514350">
              <a:buFont typeface="+mj-lt"/>
              <a:buAutoNum type="arabicPeriod"/>
            </a:pPr>
            <a:r>
              <a:rPr lang="en-GB"/>
              <a:t>बाजार में कभी भी न्यून उत्पादन या अतिउत्पादन की परिस्थिति निर्माण नहीं होती।</a:t>
            </a:r>
          </a:p>
          <a:p>
            <a:pPr marL="514350" indent="-514350">
              <a:buFont typeface="+mj-lt"/>
              <a:buAutoNum type="arabicPeriod"/>
            </a:pP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p:txBody>
      </p:sp>
      <p:sp>
        <p:nvSpPr>
          <p:cNvPr id="3" name="Content Placeholder 2"/>
          <p:cNvSpPr>
            <a:spLocks noGrp="1" noEditPoints="1"/>
          </p:cNvSpPr>
          <p:nvPr>
            <p:ph idx="1"/>
          </p:nvPr>
        </p:nvSpPr>
        <p:spPr>
          <a:prstGeom prst="rect">
            <a:avLst/>
          </a:prstGeom>
        </p:spPr>
        <p:txBody>
          <a:bodyPr/>
          <a:lstStyle/>
          <a:p>
            <a:pPr marL="0" indent="0">
              <a:buNone/>
            </a:pPr>
            <a:r>
              <a:rPr lang="en-GB"/>
              <a:t>2.</a:t>
            </a:r>
            <a:r>
              <a:t> </a:t>
            </a:r>
            <a:r>
              <a:rPr lang="en-GB"/>
              <a:t>वस्तु परस्पर मांग निर्माण करती है ।</a:t>
            </a:r>
            <a:r>
              <a:t> </a:t>
            </a:r>
            <a:r>
              <a:rPr lang="en-GB"/>
              <a:t>परंपरावादी अर्थशास्त्रियों के मतानुसार वस्तु परस्पर आपस में मांग निर्माण करती है।</a:t>
            </a:r>
          </a:p>
          <a:p>
            <a:r>
              <a:rPr lang="en-GB"/>
              <a:t>3.</a:t>
            </a:r>
            <a:r>
              <a:t> </a:t>
            </a:r>
            <a:r>
              <a:rPr lang="en-GB"/>
              <a:t>बचत हमेशा निवेश के बराबर होती है परंपरावादी अर्थशास्त्रियों के मतानुसार ,</a:t>
            </a:r>
            <a:r>
              <a:t> </a:t>
            </a:r>
            <a:r>
              <a:rPr lang="en-GB"/>
              <a:t>वस्तुओं की उत्पादन वृद्धि की प्रक्रिया में उत्पादन के साधनों  को प्राप्त होने वाली आय का कुछ भाग अगर बचत कर लिया जाए तो उस बचत का निवेश किया जाता है। अर्थात बचत हमेशा निवेश के बराबर रहती है। इसीलिए अर्थव्यवस्था में सामान्य बेरोजगारी कभी नहीं निर्माण होती।</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p:txBody>
      </p:sp>
      <p:sp>
        <p:nvSpPr>
          <p:cNvPr id="3" name="Content Placeholder 2"/>
          <p:cNvSpPr>
            <a:spLocks noGrp="1" noEditPoints="1"/>
          </p:cNvSpPr>
          <p:nvPr>
            <p:ph idx="1"/>
          </p:nvPr>
        </p:nvSpPr>
        <p:spPr>
          <a:prstGeom prst="rect">
            <a:avLst/>
          </a:prstGeom>
        </p:spPr>
        <p:txBody>
          <a:bodyPr/>
          <a:lstStyle/>
          <a:p>
            <a:r>
              <a:rPr lang="en-GB"/>
              <a:t>4.</a:t>
            </a:r>
            <a:r>
              <a:t> </a:t>
            </a:r>
            <a:r>
              <a:rPr lang="en-GB"/>
              <a:t>मजदूरी में कटौती करके बेरोजगारी दूर की जा सकती है ।</a:t>
            </a:r>
            <a:r>
              <a:t> </a:t>
            </a:r>
            <a:endParaRPr lang="en-GB"/>
          </a:p>
          <a:p>
            <a:r>
              <a:rPr lang="en-GB"/>
              <a:t>किसी उद्योग में मांग से ज्यादा पूर्ति बढ़कर बेरोजगारी निर्माण हो सकती है, परंतु श्रमिकों की मजदूरी में कटौती करके वहां बेरोजगारी दूर की जा सकती है ऐसा परंपरावादी अर्थशास्त्रियों का विश्वास था।</a:t>
            </a:r>
          </a:p>
          <a:p>
            <a:r>
              <a:rPr lang="en-GB"/>
              <a:t>श्रमा बाजार में स्पर्धात्मक परिस्थिति होने से श्रमिक बेरोजगार होने के डर से नगद मजदूरी में कटौती स्वीकारते हैं और श्रमिकों की नगद मजदूरी घटने से उत्पादकों की मजदूरी बिल भी कम हो जाता है। इससे उत्पादन व्यय घटता है और वस्तुओं की कीमतें कम होकर उनकी मांग बढ़ती है। फलत: संयोजको द्वारा उत्पादित किया गया माल बिक जाता 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lang="en-GB"/>
              <a:t>"से"के बाजार नियम का सारांश:</a:t>
            </a:r>
          </a:p>
        </p:txBody>
      </p:sp>
      <p:sp>
        <p:nvSpPr>
          <p:cNvPr id="3" name="Content Placeholder 2"/>
          <p:cNvSpPr>
            <a:spLocks noGrp="1" noEditPoints="1"/>
          </p:cNvSpPr>
          <p:nvPr>
            <p:ph idx="1"/>
          </p:nvPr>
        </p:nvSpPr>
        <p:spPr>
          <a:prstGeom prst="rect">
            <a:avLst/>
          </a:prstGeom>
        </p:spPr>
        <p:txBody>
          <a:bodyPr/>
          <a:lstStyle/>
          <a:p>
            <a:pPr marL="514350" indent="-514350">
              <a:buFont typeface="+mj-lt"/>
              <a:buAutoNum type="arabicPeriod"/>
            </a:pPr>
            <a:r>
              <a:rPr lang="en-GB"/>
              <a:t>पूर्ति स्वयं के लिए मांग निर्माण करती है।</a:t>
            </a:r>
          </a:p>
          <a:p>
            <a:pPr marL="514350" indent="-514350">
              <a:buFont typeface="+mj-lt"/>
              <a:buAutoNum type="arabicPeriod"/>
            </a:pPr>
            <a:r>
              <a:rPr lang="en-GB"/>
              <a:t>अर्थव्यवस्था में जो उत्पादन किया जाता है वहां अपने आप बिक जाता है क्योंकि वस्तु परस्पर के लिए मांग निर्माण करती है।</a:t>
            </a:r>
          </a:p>
          <a:p>
            <a:pPr marL="514350" indent="-514350">
              <a:buFont typeface="+mj-lt"/>
              <a:buAutoNum type="arabicPeriod"/>
            </a:pPr>
            <a:r>
              <a:rPr lang="en-GB"/>
              <a:t>इससे सामान्य अतिउत्पादन की और सामान्य बेरोजगारी की परिस्थिति अक्सर नहीं दिखाई देती।</a:t>
            </a:r>
          </a:p>
          <a:p>
            <a:pPr marL="514350" indent="-514350">
              <a:buFont typeface="+mj-lt"/>
              <a:buAutoNum type="arabicPeriod"/>
            </a:pPr>
            <a:r>
              <a:rPr lang="en-GB"/>
              <a:t>अर्थव्यवस्था में हमेशा पूर्ण रोजगार अस्तित्व में रहता है।</a:t>
            </a:r>
          </a:p>
          <a:p>
            <a:pPr marL="514350" indent="-514350">
              <a:buFont typeface="+mj-lt"/>
              <a:buAutoNum type="arabicPeriod"/>
            </a:pPr>
            <a:r>
              <a:rPr lang="en-GB"/>
              <a:t>अर्थव्यवस्था के किसी उद्योग में मांग से ज्यादा पूर्ति बढ़कर अल्पकालीन बेरोजगारी की परिस्थिति निर्माण हो सकती है, परंतु श्रमिकों के मौद्रिक मजदूरी में कटौती करके वह नष्ट की जा सकती है और अर्थव्यवस्था में पूर्ण रोजगार प्रस्थापित होता है।</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Arab" typeface="Times New Roman"/>
        <a:font script="Beng" typeface="Vrinda"/>
        <a:font script="Cher" typeface="Plantagenet Cherokee"/>
        <a:font script="Deva" typeface="Mangal"/>
        <a:font script="Ethi" typeface="Nyala"/>
        <a:font script="Geor" typeface="Sylfaen"/>
        <a:font script="Gujr" typeface="Shruti"/>
        <a:font script="Guru" typeface="Raavi"/>
        <a:font script="Hang" typeface="맑은 고딕"/>
        <a:font script="Hebr" typeface="Times New Roman"/>
        <a:font script="Knda" typeface="Tunga"/>
        <a:font script="Khmr" typeface="MoolBoran"/>
        <a:font script="Laoo" typeface="DokChampa"/>
        <a:font script="Mlym" typeface="Kartika"/>
        <a:font script="Mong" typeface="Mongolian Baiti"/>
        <a:font script="Orya" typeface="Kalinga"/>
        <a:font script="Sinh" typeface="Iskoola Pota"/>
        <a:font script="Syrc" typeface="Estrangelo Edessa"/>
        <a:font script="Taml" typeface="Latha"/>
        <a:font script="Telu" typeface="Gautami"/>
        <a:font script="Thaa" typeface="MV Boli"/>
        <a:font script="Thai" typeface="Angsana New"/>
        <a:font script="Tibt" typeface="Microsoft Himalaya"/>
        <a:font script="Cans" typeface="Euphemia"/>
        <a:font script="Yiii" typeface="Microsoft Yi Baiti"/>
        <a:font script="Hans" typeface="宋体"/>
        <a:font script="Hant" typeface="新細明體"/>
        <a:font script="Jpan" typeface="ＭＳ Ｐゴシック"/>
      </a:majorFont>
      <a:minorFont>
        <a:latin typeface="Calibri" panose="020F0502020204030204"/>
        <a:ea typeface=""/>
        <a:cs typeface=""/>
        <a:font script="Arab" typeface="Arial"/>
        <a:font script="Beng" typeface="Vrinda"/>
        <a:font script="Cher" typeface="Plantagenet Cherokee"/>
        <a:font script="Deva" typeface="Mangal"/>
        <a:font script="Ethi" typeface="Nyala"/>
        <a:font script="Geor" typeface="Sylfaen"/>
        <a:font script="Gujr" typeface="Shruti"/>
        <a:font script="Guru" typeface="Raavi"/>
        <a:font script="Hang" typeface="맑은 고딕"/>
        <a:font script="Hebr" typeface="Arial"/>
        <a:font script="Knda" typeface="Tunga"/>
        <a:font script="Khmr" typeface="DaunPenh"/>
        <a:font script="Laoo" typeface="DokChampa"/>
        <a:font script="Mlym" typeface="Kartika"/>
        <a:font script="Mong" typeface="Mongolian Baiti"/>
        <a:font script="Orya" typeface="Kalinga"/>
        <a:font script="Sinh" typeface="Iskoola Pota"/>
        <a:font script="Syrc" typeface="Estrangelo Edessa"/>
        <a:font script="Taml" typeface="Latha"/>
        <a:font script="Telu" typeface="Gautami"/>
        <a:font script="Thaa" typeface="MV Boli"/>
        <a:font script="Thai" typeface="Cordia New"/>
        <a:font script="Tibt" typeface="Microsoft Himalaya"/>
        <a:font script="Cans" typeface="Euphemia"/>
        <a:font script="Yiii" typeface="Microsoft Yi Baiti"/>
        <a:font script="Hans" typeface="宋体"/>
        <a:font script="Hant" typeface="新細明體"/>
        <a:font script="Jpan" typeface="ＭＳ Ｐゴシック"/>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Words>
  <Application>Microsoft Office PowerPoint</Application>
  <PresentationFormat>Custom</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Title layout</vt:lpstr>
      <vt:lpstr>Insert title HERE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2016-03-12T11:02:40Z</dcterms:created>
  <dcterms:modified xsi:type="dcterms:W3CDTF">2022-08-22T07:01:33Z</dcterms:modified>
</cp:coreProperties>
</file>