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04.524"/>
    </inkml:context>
    <inkml:brush xml:id="br0">
      <inkml:brushProperty name="width" value="0.05" units="cm"/>
      <inkml:brushProperty name="height" value="0.05" units="cm"/>
    </inkml:brush>
  </inkml:definitions>
  <inkml:traceGroup>
    <inkml:annotationXML>
      <emma:emma xmlns:emma="http://www.w3.org/2003/04/emma" version="1.0">
        <emma:interpretation id="{78DCC053-3B73-264C-8668-8781BA841461}" emma:medium="tactile" emma:mode="ink">
          <msink:context xmlns:msink="http://schemas.microsoft.com/ink/2010/main" type="inkDrawing" rotatedBoundingBox="22433,13118 25643,15809 25306,16211 22096,13520" semanticType="callout" shapeName="Other"/>
        </emma:interpretation>
      </emma:emma>
    </inkml:annotationXML>
    <inkml:trace contextRef="#ctx0" brushRef="#br0">35 309,'0'-34,"-30"4,25 26,5-31,0 18,0 0,26-8,-17 16,-9-26,26 9,-18 18,22-22,-26 26,31-31,17 35,-36 0,122 0,-6 53,-92-37,131 121,-14-32,-107-72,190 173,-86-52,-102-102,154 154,-49-49,-107-107,121 121,-66-66,-72-72,104 70,-60-27,-51-49,77 76,-51-51,-35-35,86 86,-52-52,-33-33,51 50,-18 9,-34-51,18 77,15-52,-31-33,49 85,-42-52,-17-33,59 85,-33-69,-1 35,0-34,-34-1,27-8,-19-18,-8-8</inkml:trace>
  </inkml:traceGroup>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9.038"/>
    </inkml:context>
    <inkml:brush xml:id="br0">
      <inkml:brushProperty name="width" value="0.5" units="cm"/>
      <inkml:brushProperty name="height" value="0.5" units="cm"/>
    </inkml:brush>
  </inkml:definitions>
  <inkml:traceGroup>
    <inkml:annotationXML>
      <emma:emma xmlns:emma="http://www.w3.org/2003/04/emma" version="1.0">
        <emma:interpretation id="{B06D86C6-46A2-F642-93BC-B1DD40F44B04}" emma:medium="tactile" emma:mode="ink">
          <msink:context xmlns:msink="http://schemas.microsoft.com/ink/2010/main" type="inkDrawing" rotatedBoundingBox="29963,15084 31840,18783 31377,19018 29499,15319" semanticType="callout" shapeName="Other"/>
        </emma:interpretation>
      </emma:emma>
    </inkml:annotationXML>
    <inkml:trace contextRef="#ctx0" brushRef="#br0">0 0,'0'137,"35"413,-23-349,79 45,-12 46,-55-206,113 258,-29-102,-78-175,141 242,-36-93,-98-157,135 216,-38-114,-96-116,134 127,-91-64,-59-79,115 40,-82 13,-41-61,89 13,-103-34</inkml:trace>
  </inkml:traceGroup>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20.328"/>
    </inkml:context>
    <inkml:brush xml:id="br0">
      <inkml:brushProperty name="width" value="0.5" units="cm"/>
      <inkml:brushProperty name="height" value="0.5" units="cm"/>
    </inkml:brush>
  </inkml:definitions>
  <inkml:traceGroup>
    <inkml:annotationXML>
      <emma:emma xmlns:emma="http://www.w3.org/2003/04/emma" version="1.0">
        <emma:interpretation id="{8E97A8CB-54A6-1C43-B8D0-81EF60427230}" emma:medium="tactile" emma:mode="ink">
          <msink:context xmlns:msink="http://schemas.microsoft.com/ink/2010/main" type="inkDrawing" rotatedBoundingBox="33230,9205 35288,12954 32751,14347 30692,10598" semanticType="callout" shapeName="Other"/>
        </emma:interpretation>
      </emma:emma>
    </inkml:annotationXML>
    <inkml:trace contextRef="#ctx0" brushRef="#br0">1 1891,'240'137,"-33"35,102 0,-196-109,14 11,37-19,-121-41,163 55,-96-42,-83-20,111-7,-30-27,-79 20,74-62,-21 14,-61 41,48-54,-42-15,-20 63,28-152,-35-69,-69 1,14-6,41 182,-123-245,0 64,102 181,-137-211,63 111,81 122,-75-96,21 57,61 59,-82-12,48 34,41 0,-55 0,16 27,37-20,16 62,-27-15,20-39,41 294,75 17,-80-240,143 361,47-118,-164-246,186 295,-48-130,-145-186,364 213,-50-81,-277-148,533 92,-141-54,-370-65,-107-19</inkml:trace>
  </inkml:traceGroup>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9.724"/>
    </inkml:context>
    <inkml:brush xml:id="br0">
      <inkml:brushProperty name="width" value="0.5" units="cm"/>
      <inkml:brushProperty name="height" value="0.5" units="cm"/>
    </inkml:brush>
  </inkml:definitions>
  <inkml:traceGroup>
    <inkml:annotationXML>
      <emma:emma xmlns:emma="http://www.w3.org/2003/04/emma" version="1.0">
        <emma:interpretation id="{21C8EF89-6A00-A648-A344-28588D37ED16}" emma:medium="tactile" emma:mode="ink">
          <msink:context xmlns:msink="http://schemas.microsoft.com/ink/2010/main" type="inkDrawing" rotatedBoundingBox="31704,12889 33024,15976 32115,16365 30795,13278" semanticType="callout" shapeName="Other"/>
        </emma:interpretation>
      </emma:emma>
    </inkml:annotationXML>
    <inkml:trace contextRef="#ctx0" brushRef="#br0">275 1,'34'447,"-34"-69,35-35,19-100,-39-176,53 242,-13-119,-41-140,89 225,-49-112,-39-120,88 129,-50-39,-37-94,52 64,-14-23,-39-57,54 46,-16-43,-37-18,18 27,19-35,-37 0,52 0,-41-27,-19 19,60-26,-41 7,-19 20,26-62,-34 14,0 41,34-226,-61 48,20 143,-62-295,-14 123,63 167,-83-186,-7 75,83 124,-76-97,23 59,57 55,-80-44,22 41,58 19,-80-26,23 34,57 0,-80 0,49 27,39-20,-88 28,49-8,40-20,-55 27,15 20,39-39,15-15</inkml:trace>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3.730"/>
    </inkml:context>
    <inkml:brush xml:id="br0">
      <inkml:brushProperty name="width" value="0.5" units="cm"/>
      <inkml:brushProperty name="height" value="0.5" units="cm"/>
    </inkml:brush>
  </inkml:definitions>
  <inkml:traceGroup>
    <inkml:annotationXML>
      <emma:emma xmlns:emma="http://www.w3.org/2003/04/emma" version="1.0">
        <emma:interpretation id="{CFC5783C-79B0-6B4E-A83D-82B5764BA172}" emma:medium="tactile" emma:mode="ink">
          <msink:context xmlns:msink="http://schemas.microsoft.com/ink/2010/main" type="inkDrawing" rotatedBoundingBox="20855,18140 22961,11140 23650,11348 21545,18348" semanticType="callout" shapeName="Other">
            <msink:sourceLink direction="with" ref="{BBCEFEE5-4BCE-E849-8CC5-9FBB1417A2E3}"/>
          </msink:context>
        </emma:interpretation>
      </emma:emma>
    </inkml:annotationXML>
    <inkml:trace contextRef="#ctx0" brushRef="#br0">35 7061,'0'-171,"-26"16,17 103,44-119,-35-1,0 110,0-48,0-18,0 84,0-128,0 72,0 63,34-135,-34 47,0 78,0-125,25 23,-16 92,-9-218,50 77,-31 122,15-268,15 123,-29 133,83-222,-26 81,-51 149,77-263,0 111,-68 154,102-265,-36 141,-64 129,100-202,-35 71,-66 133,101-204,-60 122,-51 100,77-153,-52 79,-33 82,51-58,-35 0,0 34,-8 18,-17 33,-9-16,25 8,-16 18,21-23,-25 27,11-12,-32 32</inkml:trace>
  </inkml:traceGroup>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3.069"/>
    </inkml:context>
    <inkml:brush xml:id="br0">
      <inkml:brushProperty name="width" value="0.5" units="cm"/>
      <inkml:brushProperty name="height" value="0.5" units="cm"/>
    </inkml:brush>
  </inkml:definitions>
  <inkml:traceGroup>
    <inkml:annotationXML>
      <emma:emma xmlns:emma="http://www.w3.org/2003/04/emma" version="1.0">
        <emma:interpretation id="{6982336F-C4B7-C046-A3B8-00D268F8F14D}" emma:medium="tactile" emma:mode="ink">
          <msink:context xmlns:msink="http://schemas.microsoft.com/ink/2010/main" type="inkDrawing" rotatedBoundingBox="22822,13778 26169,17249 25991,17421 22644,13950" semanticType="callout" shapeName="Other"/>
        </emma:interpretation>
      </emma:emma>
    </inkml:annotationXML>
    <inkml:trace contextRef="#ctx0" brushRef="#br0">0 0,'344'275,"-35"-34,-130-89,-117-98,178 152,-91-57,-92-92,184 149,-90-79,-96-82,151 161,-59-59,-88-88,113 148,-46-82,-80-79,126 160,-74-83,-59-74,99 123,-62-70,-49-66,76 67,-53-28,-31-47,49 40,-43-43,-15-15,24 59,-34-45,0-14,0 7,0-34</inkml:trace>
  </inkml:traceGroup>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5.752"/>
    </inkml:context>
    <inkml:brush xml:id="br0">
      <inkml:brushProperty name="width" value="0.5" units="cm"/>
      <inkml:brushProperty name="height" value="0.5" units="cm"/>
    </inkml:brush>
  </inkml:definitions>
  <inkml:traceGroup>
    <inkml:annotationXML>
      <emma:emma xmlns:emma="http://www.w3.org/2003/04/emma" version="1.0">
        <emma:interpretation id="{A8BCF4C0-FA43-FF4A-8B6F-26A180ADF887}" emma:medium="tactile" emma:mode="ink">
          <msink:context xmlns:msink="http://schemas.microsoft.com/ink/2010/main" type="inkDrawing" rotatedBoundingBox="27726,7868 30685,10583 29184,12218 26225,9503" semanticType="callout" shapeName="Other">
            <msink:sourceLink direction="with" ref="{BBCEFEE5-4BCE-E849-8CC5-9FBB1417A2E3}"/>
          </msink:context>
        </emma:interpretation>
      </emma:emma>
    </inkml:annotationXML>
    <inkml:trace contextRef="#ctx0" brushRef="#br0">550 0,'-137'207,"34"-36,-35 70,35 34,69-35,32-223,-30 344,66-17,15-146,-29-121,48 198,9-123,-51-98,78 83,-28-35,-49-66,76 33,-27-19,-49-32,76 17,-26-10,-51-16,77-9,-27-25,-49 16,76-26,-27-15,-49 32,42-51,-20-5,-29 45,48-109,6-9,-44 88,38-147,-68 80,0 80,0-194,-25 60,16 119,-60-145,-8 78,51 84,-43-93,18 60,34 51,-52-77,18 52,33 33,-51-17,44 35,16 0,-60-34,45 34,14 0,-24 0,34 25,0-16,0 26,0-11,0-14,34 25,-9 14,-16-30,26 16,14 14,-30-30,50 84,55 21,-76-76,124 158,-49-107,-74-60,122 98,-20-11,-95-80,218 126,-123-72,-95-63,150 66,-107-53,-61-31,100 50,-38-19,-63-31,66 15,-52 16,-33-31,85-19,-52 0,-33 0,-18 0</inkml:trace>
  </inkml:traceGroup>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6.712"/>
    </inkml:context>
    <inkml:brush xml:id="br0">
      <inkml:brushProperty name="width" value="0.5" units="cm"/>
      <inkml:brushProperty name="height" value="0.5" units="cm"/>
    </inkml:brush>
  </inkml:definitions>
  <inkml:traceGroup>
    <inkml:annotationXML>
      <emma:emma xmlns:emma="http://www.w3.org/2003/04/emma" version="1.0">
        <emma:interpretation id="{B22996A1-3B4A-A84B-9895-FA2F73EE17E2}" emma:medium="tactile" emma:mode="ink">
          <msink:context xmlns:msink="http://schemas.microsoft.com/ink/2010/main" type="inkDrawing" rotatedBoundingBox="27901,5499 32023,6419 31484,8830 27363,7910" semanticType="callout" shapeName="Other"/>
        </emma:interpretation>
      </emma:emma>
    </inkml:annotationXML>
    <inkml:trace contextRef="#ctx0" brushRef="#br0">0 173,'412'343,"-102"-102,-162-68,-90-106,148 140,-109-62,-57-84,98 110,-42-50,-55-70,62 121,-31-76,-41-54,38 61,-21-55,-27-28,13 83,-10-78,-13-15,23 24,-10-10,-14-13,-10 23,0-10,0-14,0-44,0 17,0-35,-24 3,14 29,-24-151,-39 25,43 85,-39-213,21 107,27 93,-48-166,21 96,28 81,-15-108,11 74,14 56,-24-62,34 32,0 39,0-37,0 20,0 29,34-48,-34 19,0 29,34-14,15 9,-29 15,14-58,15 43,-29 15,49 10,52-24,-70 14,120 10,-68 25,-68-16,137 94,-17-25,-104-53,155 113,-76-34,-88-71,95 105,-33-61,-70-51,103 77,-59-25,-53-53,113 78,-35-51,-69-35,35 17,9 18,-53-35,44-17,-35 0,-68 0</inkml:trace>
  </inkml:traceGroup>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4.914"/>
    </inkml:context>
    <inkml:brush xml:id="br0">
      <inkml:brushProperty name="width" value="0.5" units="cm"/>
      <inkml:brushProperty name="height" value="0.5" units="cm"/>
    </inkml:brush>
  </inkml:definitions>
  <inkml:traceGroup>
    <inkml:annotationXML>
      <emma:emma xmlns:emma="http://www.w3.org/2003/04/emma" version="1.0">
        <emma:interpretation id="{BBCEFEE5-4BCE-E849-8CC5-9FBB1417A2E3}" emma:medium="tactile" emma:mode="ink">
          <msink:context xmlns:msink="http://schemas.microsoft.com/ink/2010/main" type="inkDrawing" rotatedBoundingBox="24328,12198 29048,11592 29496,15088 24776,15693" shapeName="Other">
            <msink:destinationLink direction="with" ref="{CFC5783C-79B0-6B4E-A83D-82B5764BA172}"/>
            <msink:destinationLink direction="with" ref="{5F47D125-B350-454F-814C-585862925A12}"/>
            <msink:destinationLink direction="with" ref="{A8BCF4C0-FA43-FF4A-8B6F-26A180ADF887}"/>
          </msink:context>
        </emma:interpretation>
      </emma:emma>
    </inkml:annotationXML>
    <inkml:trace contextRef="#ctx0" brushRef="#br0">1 344,'103'68,"-2"33,-65-64,205 203,-35-33,-124-126,42 9,1 35,-78-78,125 125,-72-72,-63-63,135 101,-73-39,-60-61,98 100,-13-40,-76-59,89 133,-12-47,-78-78,91 159,-39-82,-61-76,65 89,-28-37,-47-62,41 30,-19-18,-31-31,15 50,-9-44,-16-16,26 26,-35-11,0-14,34-10,-59 0,16 0,-21-30,25 26,-29-31,10-13,14 27,-93-116,26-15,50 98,-144-187,68 88,68 100,-68-187,1 86,67 101,-34-118,17 67,35 70,-51-103,44 66,13 39,-23-106,17 70,34 33,-17-34,25-5,-16 45,-9-39,25-8,-15 49,58-77,-43 55,-15 30,58-119,-17 88,-33 32,85-86,-53 30,-31 45,84-74,-3 28,-63 47,101-75,-9 52,-86 33,94-16,-60 34,-51 0,146 0,-71 25,-65-16,239 94,-123-27,-98-48,84 75,-61-1,-51-67,111 103,-61-62,-48-49,75 110,-53-61,-32-49,51 76,-43-25,-18-53,61 78,-44-52,-15-33,24 51,-8-43,-18-18,27 27,-10-10,-16-16,-9 25,0 1,0-35</inkml:trace>
  </inkml:traceGroup>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7.697"/>
    </inkml:context>
    <inkml:brush xml:id="br0">
      <inkml:brushProperty name="width" value="0.5" units="cm"/>
      <inkml:brushProperty name="height" value="0.5" units="cm"/>
    </inkml:brush>
  </inkml:definitions>
  <inkml:traceGroup>
    <inkml:annotationXML>
      <emma:emma xmlns:emma="http://www.w3.org/2003/04/emma" version="1.0">
        <emma:interpretation id="{8D4F3186-1081-7943-B46D-6096A28572E9}" emma:medium="tactile" emma:mode="ink">
          <msink:context xmlns:msink="http://schemas.microsoft.com/ink/2010/main" type="inkDrawing" rotatedBoundingBox="29008,2640 31037,6144 30949,6195 28920,2691" semanticType="callout" shapeName="Other"/>
        </emma:interpretation>
      </emma:emma>
    </inkml:annotationXML>
    <inkml:trace contextRef="#ctx0" brushRef="#br0">0 653,'69'103,"171"481,1-137,-1-35,-33-68,-132-218,21 23,42 126,-2-85,-100-140,67 157,-21-71,-61-101,82 103,-48-56,-41-61,54 82,-13-48,-41-41,20 20,-34-34</inkml:trace>
  </inkml:traceGroup>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7.698"/>
    </inkml:context>
    <inkml:brush xml:id="br0">
      <inkml:brushProperty name="width" value="0.5" units="cm"/>
      <inkml:brushProperty name="height" value="0.5" units="cm"/>
    </inkml:brush>
  </inkml:definitions>
  <inkml:traceGroup>
    <inkml:annotationXML>
      <emma:emma xmlns:emma="http://www.w3.org/2003/04/emma" version="1.0">
        <emma:interpretation id="{08EBC2FB-549D-7C44-B275-30F2079FDCB0}" emma:medium="tactile" emma:mode="ink">
          <msink:context xmlns:msink="http://schemas.microsoft.com/ink/2010/main" type="inkDrawing" rotatedBoundingBox="30035,1969 34357,2251 34208,4542 29886,4261" semanticType="callout" shapeName="Other"/>
        </emma:interpretation>
      </emma:emma>
    </inkml:annotationXML>
    <inkml:trace contextRef="#ctx0" brushRef="#br0">1375 0,'-69'241,"-69"137,89-242,-5 37,3 33,34-137,-18 171,8-106,20-96,7 100,0-60,0-53,34 78,-34-51,0-35,69 51,-17-16,-35-35,86 17,28-7,-90-19,268 61,-125-43,-128-18,288-8,-22 0,-232 0,323-34,-116-21,-216 41,228-55,-94 15,-155 39,215-53,-140 41,-99 19,136-60,-63 40,-80 21,74-27,-49 7,-40 19,90-26,-53 17,-68 34,44-17,-20 0,28 0,-8 0,-20 0,27 0,-61 0,20 0,7 0</inkml:trace>
  </inkml:traceGroup>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8T12:58:18.478"/>
    </inkml:context>
    <inkml:brush xml:id="br0">
      <inkml:brushProperty name="width" value="0.5" units="cm"/>
      <inkml:brushProperty name="height" value="0.5" units="cm"/>
    </inkml:brush>
  </inkml:definitions>
  <inkml:traceGroup>
    <inkml:annotationXML>
      <emma:emma xmlns:emma="http://www.w3.org/2003/04/emma" version="1.0">
        <emma:interpretation id="{5F47D125-B350-454F-814C-585862925A12}" emma:medium="tactile" emma:mode="ink">
          <msink:context xmlns:msink="http://schemas.microsoft.com/ink/2010/main" type="inkDrawing" rotatedBoundingBox="27177,17060 29877,16231 29913,16350 27214,17180" semanticType="callout" shapeName="Other">
            <msink:sourceLink direction="with" ref="{BBCEFEE5-4BCE-E849-8CC5-9FBB1417A2E3}"/>
          </msink:context>
        </emma:interpretation>
      </emma:emma>
    </inkml:annotationXML>
    <inkml:trace contextRef="#ctx0" brushRef="#br0">0 894,'172'-103,"137"-34,-34 33,-174 67,73-29,15 13,-137 38,154-54,8 15,-153 39,214-19,-89-19,-132 37,152-53,-42 15,-122 40,-42 14</inkml:trace>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8/28/2020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8" Type="http://schemas.openxmlformats.org/officeDocument/2006/relationships/image" Target="../media/image5.png" /><Relationship Id="rId13" Type="http://schemas.openxmlformats.org/officeDocument/2006/relationships/customXml" Target="../ink/ink6.xml" /><Relationship Id="rId18" Type="http://schemas.openxmlformats.org/officeDocument/2006/relationships/image" Target="../media/image10.png" /><Relationship Id="rId26" Type="http://schemas.openxmlformats.org/officeDocument/2006/relationships/image" Target="../media/image14.png" /><Relationship Id="rId3" Type="http://schemas.openxmlformats.org/officeDocument/2006/relationships/customXml" Target="../ink/ink1.xml" /><Relationship Id="rId21" Type="http://schemas.openxmlformats.org/officeDocument/2006/relationships/customXml" Target="../ink/ink10.xml" /><Relationship Id="rId7" Type="http://schemas.openxmlformats.org/officeDocument/2006/relationships/customXml" Target="../ink/ink3.xml" /><Relationship Id="rId12" Type="http://schemas.openxmlformats.org/officeDocument/2006/relationships/image" Target="../media/image7.png" /><Relationship Id="rId17" Type="http://schemas.openxmlformats.org/officeDocument/2006/relationships/customXml" Target="../ink/ink8.xml" /><Relationship Id="rId25" Type="http://schemas.openxmlformats.org/officeDocument/2006/relationships/customXml" Target="../ink/ink12.xml" /><Relationship Id="rId2" Type="http://schemas.openxmlformats.org/officeDocument/2006/relationships/image" Target="../media/image2.jpeg" /><Relationship Id="rId16" Type="http://schemas.openxmlformats.org/officeDocument/2006/relationships/image" Target="../media/image9.png" /><Relationship Id="rId20" Type="http://schemas.openxmlformats.org/officeDocument/2006/relationships/image" Target="../media/image11.png" /><Relationship Id="rId1" Type="http://schemas.openxmlformats.org/officeDocument/2006/relationships/slideLayout" Target="../slideLayouts/slideLayout7.xml" /><Relationship Id="rId6" Type="http://schemas.openxmlformats.org/officeDocument/2006/relationships/image" Target="../media/image4.png" /><Relationship Id="rId11" Type="http://schemas.openxmlformats.org/officeDocument/2006/relationships/customXml" Target="../ink/ink5.xml" /><Relationship Id="rId24" Type="http://schemas.openxmlformats.org/officeDocument/2006/relationships/image" Target="../media/image13.png" /><Relationship Id="rId5" Type="http://schemas.openxmlformats.org/officeDocument/2006/relationships/customXml" Target="../ink/ink2.xml" /><Relationship Id="rId15" Type="http://schemas.openxmlformats.org/officeDocument/2006/relationships/customXml" Target="../ink/ink7.xml" /><Relationship Id="rId23" Type="http://schemas.openxmlformats.org/officeDocument/2006/relationships/customXml" Target="../ink/ink11.xml" /><Relationship Id="rId10" Type="http://schemas.openxmlformats.org/officeDocument/2006/relationships/image" Target="../media/image6.png" /><Relationship Id="rId19" Type="http://schemas.openxmlformats.org/officeDocument/2006/relationships/customXml" Target="../ink/ink9.xml" /><Relationship Id="rId4" Type="http://schemas.openxmlformats.org/officeDocument/2006/relationships/image" Target="../media/image3.png" /><Relationship Id="rId9" Type="http://schemas.openxmlformats.org/officeDocument/2006/relationships/customXml" Target="../ink/ink4.xml" /><Relationship Id="rId14" Type="http://schemas.openxmlformats.org/officeDocument/2006/relationships/image" Target="../media/image8.png" /><Relationship Id="rId22" Type="http://schemas.openxmlformats.org/officeDocument/2006/relationships/image" Target="../media/image12.png"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C7152-4C87-0743-B3CA-35D098656C4A}"/>
              </a:ext>
            </a:extLst>
          </p:cNvPr>
          <p:cNvSpPr>
            <a:spLocks noGrp="1"/>
          </p:cNvSpPr>
          <p:nvPr>
            <p:ph type="ctrTitle"/>
          </p:nvPr>
        </p:nvSpPr>
        <p:spPr/>
        <p:txBody>
          <a:bodyPr/>
          <a:lstStyle/>
          <a:p>
            <a:r>
              <a:rPr lang="en-US"/>
              <a:t>राष्ट्रीय आय का मापन : रीतियां</a:t>
            </a:r>
            <a:br>
              <a:rPr lang="en-US"/>
            </a:br>
            <a:r>
              <a:rPr lang="en-US"/>
              <a:t>Measurement of National income</a:t>
            </a:r>
          </a:p>
        </p:txBody>
      </p:sp>
      <p:sp>
        <p:nvSpPr>
          <p:cNvPr id="3" name="Subtitle 2">
            <a:extLst>
              <a:ext uri="{FF2B5EF4-FFF2-40B4-BE49-F238E27FC236}">
                <a16:creationId xmlns:a16="http://schemas.microsoft.com/office/drawing/2014/main" id="{B92C6059-8F1B-F840-960F-2C316BD1DAF8}"/>
              </a:ext>
            </a:extLst>
          </p:cNvPr>
          <p:cNvSpPr>
            <a:spLocks noGrp="1"/>
          </p:cNvSpPr>
          <p:nvPr>
            <p:ph type="subTitle" idx="1"/>
          </p:nvPr>
        </p:nvSpPr>
        <p:spPr/>
        <p:txBody>
          <a:bodyPr>
            <a:normAutofit fontScale="92500" lnSpcReduction="20000"/>
          </a:bodyPr>
          <a:lstStyle/>
          <a:p>
            <a:r>
              <a:rPr lang="en-US"/>
              <a:t>By</a:t>
            </a:r>
          </a:p>
          <a:p>
            <a:r>
              <a:rPr lang="en-US"/>
              <a:t>Dr. Rajani Sontakke</a:t>
            </a:r>
          </a:p>
        </p:txBody>
      </p:sp>
    </p:spTree>
    <p:extLst>
      <p:ext uri="{BB962C8B-B14F-4D97-AF65-F5344CB8AC3E}">
        <p14:creationId xmlns:p14="http://schemas.microsoft.com/office/powerpoint/2010/main" val="420848659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50C2-4553-EE48-A4DB-4ADA867A94E0}"/>
              </a:ext>
            </a:extLst>
          </p:cNvPr>
          <p:cNvSpPr>
            <a:spLocks noGrp="1"/>
          </p:cNvSpPr>
          <p:nvPr>
            <p:ph type="title"/>
          </p:nvPr>
        </p:nvSpPr>
        <p:spPr/>
        <p:txBody>
          <a:bodyPr/>
          <a:lstStyle/>
          <a:p>
            <a:r>
              <a:rPr lang="en-US"/>
              <a:t>व्यय विधि :  Expenditure method</a:t>
            </a:r>
          </a:p>
        </p:txBody>
      </p:sp>
      <p:sp>
        <p:nvSpPr>
          <p:cNvPr id="3" name="Content Placeholder 2">
            <a:extLst>
              <a:ext uri="{FF2B5EF4-FFF2-40B4-BE49-F238E27FC236}">
                <a16:creationId xmlns:a16="http://schemas.microsoft.com/office/drawing/2014/main" id="{2E6C1B7B-86FE-E143-85AA-39B8340D32EE}"/>
              </a:ext>
            </a:extLst>
          </p:cNvPr>
          <p:cNvSpPr>
            <a:spLocks noGrp="1"/>
          </p:cNvSpPr>
          <p:nvPr>
            <p:ph idx="1"/>
          </p:nvPr>
        </p:nvSpPr>
        <p:spPr/>
        <p:txBody>
          <a:bodyPr>
            <a:normAutofit fontScale="92500"/>
          </a:bodyPr>
          <a:lstStyle/>
          <a:p>
            <a:r>
              <a:rPr lang="en-US"/>
              <a:t>अर्थ : meaning </a:t>
            </a:r>
          </a:p>
          <a:p>
            <a:r>
              <a:rPr lang="en-US"/>
              <a:t>इस विधि के अनुसार देशों के लोगों द्वारा किसी विशेष वर्ग में जो व्यय किया जाता है उसका योग कर आय की गणना की जाती है यह वह उपभोग के साथ विनियोग पर भी किया जाता है। उपभोग पर किए जाने वाले वे को अंतिम उपभोग व्यय कहते हैं ताकि यहां वह परिवारों और सामान्य सरकारों द्वारा किया जाता है इसके साथ ही सामान्य सरकार परिवार क्षेत्र तथा निगमित एवं अर्ध निगमित क्षेत्र अपना उत्पादन बढ़ाने एवं मूल्य के लिए पूंजीगत वस्तुएं खरीदते हैं और उसमें को योग के अंतर्गत किया जाता है।</a:t>
            </a:r>
          </a:p>
          <a:p>
            <a:r>
              <a:rPr lang="en-US"/>
              <a:t>आयात निर्याt व्यय का भी  इस विधि में समावेश किया जाता है।</a:t>
            </a:r>
          </a:p>
          <a:p>
            <a:r>
              <a:rPr lang="en-US"/>
              <a:t>GNP  =  cp + cg  + Ip  + Ig +   (E-M)</a:t>
            </a:r>
          </a:p>
          <a:p>
            <a:r>
              <a:rPr lang="en-US"/>
              <a:t>GDP mp = निजी उपभोग व्यय। +। सरकारी उपभोग व्यय। +। कुल पुंजी निर्माण  + स्टॉक में वृद्धि। -। शुद्ध विदेशी अवशेष</a:t>
            </a:r>
          </a:p>
          <a:p>
            <a:r>
              <a:rPr lang="en-US"/>
              <a:t>NDP mp  = GDPmp। -। घिसावट व्यय</a:t>
            </a:r>
          </a:p>
          <a:p>
            <a:r>
              <a:rPr lang="en-US"/>
              <a:t>NNP एफसी। = NDP mp। -  शुद्ध अप्रत्यक्ष व्यय</a:t>
            </a:r>
          </a:p>
        </p:txBody>
      </p:sp>
    </p:spTree>
    <p:extLst>
      <p:ext uri="{BB962C8B-B14F-4D97-AF65-F5344CB8AC3E}">
        <p14:creationId xmlns:p14="http://schemas.microsoft.com/office/powerpoint/2010/main" val="23704276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0E18-7D00-2B4A-8B55-AA02770BAC26}"/>
              </a:ext>
            </a:extLst>
          </p:cNvPr>
          <p:cNvSpPr>
            <a:spLocks noGrp="1"/>
          </p:cNvSpPr>
          <p:nvPr>
            <p:ph type="title"/>
          </p:nvPr>
        </p:nvSpPr>
        <p:spPr/>
        <p:txBody>
          <a:bodyPr/>
          <a:lstStyle/>
          <a:p>
            <a:r>
              <a:rPr lang="en-US"/>
              <a:t>राष्ट्रीय आय की गणना करने में आने वाली कठिनाइयां</a:t>
            </a:r>
          </a:p>
        </p:txBody>
      </p:sp>
      <p:sp>
        <p:nvSpPr>
          <p:cNvPr id="3" name="Content Placeholder 2">
            <a:extLst>
              <a:ext uri="{FF2B5EF4-FFF2-40B4-BE49-F238E27FC236}">
                <a16:creationId xmlns:a16="http://schemas.microsoft.com/office/drawing/2014/main" id="{8A742F9E-2206-F84B-8817-DB7F38CF2297}"/>
              </a:ext>
            </a:extLst>
          </p:cNvPr>
          <p:cNvSpPr>
            <a:spLocks noGrp="1"/>
          </p:cNvSpPr>
          <p:nvPr>
            <p:ph idx="1"/>
          </p:nvPr>
        </p:nvSpPr>
        <p:spPr/>
        <p:txBody>
          <a:bodyPr>
            <a:normAutofit fontScale="92500" lnSpcReduction="10000"/>
          </a:bodyPr>
          <a:lstStyle/>
          <a:p>
            <a:pPr marL="342900" indent="-342900">
              <a:buFont typeface="+mj-lt"/>
              <a:buAutoNum type="arabicPeriod"/>
            </a:pPr>
            <a:r>
              <a:rPr lang="en-US"/>
              <a:t>कुल वस्तुओं और सेवाओं का मुद्रा में मापन संभव नहीं होता।</a:t>
            </a:r>
          </a:p>
          <a:p>
            <a:pPr marL="342900" indent="-342900">
              <a:buFont typeface="+mj-lt"/>
              <a:buAutoNum type="arabicPeriod"/>
            </a:pPr>
            <a:r>
              <a:rPr lang="en-US"/>
              <a:t>दोहरी गणना की कठिनाई।</a:t>
            </a:r>
          </a:p>
          <a:p>
            <a:pPr marL="342900" indent="-342900">
              <a:buFont typeface="+mj-lt"/>
              <a:buAutoNum type="arabicPeriod"/>
            </a:pPr>
            <a:r>
              <a:rPr lang="en-US"/>
              <a:t>अपर्याप्त एवं अविश्वसनीय आंकड़े।</a:t>
            </a:r>
          </a:p>
          <a:p>
            <a:pPr marL="342900" indent="-342900">
              <a:buFont typeface="+mj-lt"/>
              <a:buAutoNum type="arabicPeriod"/>
            </a:pPr>
            <a:r>
              <a:rPr lang="en-US"/>
              <a:t>अर्थव्यवस्था में अमौद्रिक क्षेत्र।</a:t>
            </a:r>
          </a:p>
          <a:p>
            <a:pPr marL="342900" indent="-342900">
              <a:buFont typeface="+mj-lt"/>
              <a:buAutoNum type="arabicPeriod"/>
            </a:pPr>
            <a:r>
              <a:rPr lang="en-US"/>
              <a:t>कीमतों में होने वाले परिवर्तन के कारण कठिनाई।</a:t>
            </a:r>
          </a:p>
          <a:p>
            <a:pPr marL="342900" indent="-342900">
              <a:buFont typeface="+mj-lt"/>
              <a:buAutoNum type="arabicPeriod"/>
            </a:pPr>
            <a:r>
              <a:rPr lang="en-US"/>
              <a:t>मूल्यह्रास की कठिनाई।</a:t>
            </a:r>
          </a:p>
          <a:p>
            <a:pPr marL="342900" indent="-342900">
              <a:buFont typeface="+mj-lt"/>
              <a:buAutoNum type="arabicPeriod"/>
            </a:pPr>
            <a:r>
              <a:rPr lang="en-US"/>
              <a:t>कुछ सार्वजनिक सेवाओं का सही आकलन नहीं हो पाता।</a:t>
            </a:r>
          </a:p>
          <a:p>
            <a:pPr marL="342900" indent="-342900">
              <a:buFont typeface="+mj-lt"/>
              <a:buAutoNum type="arabicPeriod"/>
            </a:pPr>
            <a:r>
              <a:rPr lang="en-US"/>
              <a:t>गैर कानूनी रूप से अर्जित आय को राष्ट्रीय आय में शामिल न किया जाना।</a:t>
            </a:r>
          </a:p>
          <a:p>
            <a:pPr marL="342900" indent="-342900">
              <a:buFont typeface="+mj-lt"/>
              <a:buAutoNum type="arabicPeriod"/>
            </a:pPr>
            <a:r>
              <a:rPr lang="en-US"/>
              <a:t>स्टॉक मूल्यों में परिवर्तन से गणना में कठिनाई।</a:t>
            </a:r>
          </a:p>
          <a:p>
            <a:pPr marL="342900" indent="-342900">
              <a:buFont typeface="+mj-lt"/>
              <a:buAutoNum type="arabicPeriod"/>
            </a:pPr>
            <a:r>
              <a:rPr lang="en-US"/>
              <a:t>पूंजीगत लाभ या हानि को राष्ट्रीय आय में शामिल नहीं किया जाना।</a:t>
            </a:r>
          </a:p>
        </p:txBody>
      </p:sp>
    </p:spTree>
    <p:extLst>
      <p:ext uri="{BB962C8B-B14F-4D97-AF65-F5344CB8AC3E}">
        <p14:creationId xmlns:p14="http://schemas.microsoft.com/office/powerpoint/2010/main" val="9792671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7253D-11E9-B84A-97E1-487AF2BD0FE1}"/>
              </a:ext>
            </a:extLst>
          </p:cNvPr>
          <p:cNvSpPr>
            <a:spLocks noGrp="1"/>
          </p:cNvSpPr>
          <p:nvPr>
            <p:ph type="title"/>
          </p:nvPr>
        </p:nvSpPr>
        <p:spPr/>
        <p:txBody>
          <a:bodyPr/>
          <a:lstStyle/>
          <a:p>
            <a:r>
              <a:rPr lang="en-US"/>
              <a:t>राष्ट्रीय आय की गणना का महत्व: importance of measurement of National income</a:t>
            </a:r>
          </a:p>
        </p:txBody>
      </p:sp>
      <p:sp>
        <p:nvSpPr>
          <p:cNvPr id="3" name="Content Placeholder 2">
            <a:extLst>
              <a:ext uri="{FF2B5EF4-FFF2-40B4-BE49-F238E27FC236}">
                <a16:creationId xmlns:a16="http://schemas.microsoft.com/office/drawing/2014/main" id="{3C8245D4-D916-C04A-94D2-C908ACDFA3F6}"/>
              </a:ext>
            </a:extLst>
          </p:cNvPr>
          <p:cNvSpPr>
            <a:spLocks noGrp="1"/>
          </p:cNvSpPr>
          <p:nvPr>
            <p:ph idx="1"/>
          </p:nvPr>
        </p:nvSpPr>
        <p:spPr/>
        <p:txBody>
          <a:bodyPr/>
          <a:lstStyle/>
          <a:p>
            <a:pPr marL="342900" indent="-342900">
              <a:buFont typeface="+mj-lt"/>
              <a:buAutoNum type="arabicPeriod"/>
            </a:pPr>
            <a:r>
              <a:rPr lang="en-US"/>
              <a:t>आर्थिक नियोजन में महत्व</a:t>
            </a:r>
          </a:p>
          <a:p>
            <a:pPr marL="342900" indent="-342900">
              <a:buFont typeface="+mj-lt"/>
              <a:buAutoNum type="arabicPeriod"/>
            </a:pPr>
            <a:endParaRPr lang="en-US"/>
          </a:p>
          <a:p>
            <a:pPr marL="342900" indent="-342900">
              <a:buFont typeface="+mj-lt"/>
              <a:buAutoNum type="arabicPeriod"/>
            </a:pPr>
            <a:r>
              <a:rPr lang="en-US"/>
              <a:t>आर्थिक प्रगति का मापदंड ।</a:t>
            </a:r>
          </a:p>
          <a:p>
            <a:pPr marL="342900" indent="-342900">
              <a:buFont typeface="+mj-lt"/>
              <a:buAutoNum type="arabicPeriod"/>
            </a:pPr>
            <a:r>
              <a:rPr lang="en-US"/>
              <a:t>आय विवरण की जानकारी।</a:t>
            </a:r>
          </a:p>
          <a:p>
            <a:pPr marL="342900" indent="-342900">
              <a:buFont typeface="+mj-lt"/>
              <a:buAutoNum type="arabicPeriod"/>
            </a:pPr>
            <a:r>
              <a:rPr lang="en-US"/>
              <a:t>विभिन्न देशों की आर्थिक तुलना।</a:t>
            </a:r>
          </a:p>
          <a:p>
            <a:pPr marL="342900" indent="-342900">
              <a:buFont typeface="+mj-lt"/>
              <a:buAutoNum type="arabicPeriod"/>
            </a:pPr>
            <a:r>
              <a:rPr lang="en-US"/>
              <a:t>आर्थिक नीतियों में सहायक।</a:t>
            </a:r>
          </a:p>
          <a:p>
            <a:pPr marL="342900" indent="-342900">
              <a:buFont typeface="+mj-lt"/>
              <a:buAutoNum type="arabicPeriod"/>
            </a:pPr>
            <a:r>
              <a:rPr lang="en-US"/>
              <a:t>शोध छात्रों के लिए महत्व।</a:t>
            </a:r>
          </a:p>
        </p:txBody>
      </p:sp>
    </p:spTree>
    <p:extLst>
      <p:ext uri="{BB962C8B-B14F-4D97-AF65-F5344CB8AC3E}">
        <p14:creationId xmlns:p14="http://schemas.microsoft.com/office/powerpoint/2010/main" val="6776729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64BD6A4-498D-B344-A9DD-EA9AA5ABDF79}"/>
              </a:ext>
            </a:extLst>
          </p:cNvPr>
          <p:cNvPicPr>
            <a:picLocks noChangeAspect="1"/>
          </p:cNvPicPr>
          <p:nvPr/>
        </p:nvPicPr>
        <p:blipFill>
          <a:blip r:embed="rId2"/>
          <a:stretch>
            <a:fillRect/>
          </a:stretch>
        </p:blipFill>
        <p:spPr>
          <a:xfrm>
            <a:off x="249630" y="731320"/>
            <a:ext cx="7358000" cy="5577445"/>
          </a:xfrm>
          <a:prstGeom prst="rect">
            <a:avLst/>
          </a:prstGeom>
        </p:spPr>
      </p:pic>
      <mc:AlternateContent xmlns:mc="http://schemas.openxmlformats.org/markup-compatibility/2006">
        <mc:Choice xmlns:p14="http://schemas.microsoft.com/office/powerpoint/2010/main" Requires="p14">
          <p:contentPart p14:bwMode="auto" r:id="rId3">
            <p14:nvContentPartPr>
              <p14:cNvPr id="7" name="Ink 7">
                <a:extLst>
                  <a:ext uri="{FF2B5EF4-FFF2-40B4-BE49-F238E27FC236}">
                    <a16:creationId xmlns:a16="http://schemas.microsoft.com/office/drawing/2014/main" id="{D15F3CEA-89AF-1444-BA9B-5725EE4DF2F9}"/>
                  </a:ext>
                </a:extLst>
              </p14:cNvPr>
              <p14:cNvContentPartPr/>
              <p14:nvPr/>
            </p14:nvContentPartPr>
            <p14:xfrm>
              <a:off x="7978684" y="4787160"/>
              <a:ext cx="1150920" cy="1027080"/>
            </p14:xfrm>
          </p:contentPart>
        </mc:Choice>
        <mc:Fallback>
          <p:pic>
            <p:nvPicPr>
              <p:cNvPr id="7" name="Ink 7">
                <a:extLst>
                  <a:ext uri="{FF2B5EF4-FFF2-40B4-BE49-F238E27FC236}">
                    <a16:creationId xmlns:a16="http://schemas.microsoft.com/office/drawing/2014/main" id="{D15F3CEA-89AF-1444-BA9B-5725EE4DF2F9}"/>
                  </a:ext>
                </a:extLst>
              </p:cNvPr>
              <p:cNvPicPr/>
              <p:nvPr/>
            </p:nvPicPr>
            <p:blipFill>
              <a:blip r:embed="rId4"/>
              <a:stretch>
                <a:fillRect/>
              </a:stretch>
            </p:blipFill>
            <p:spPr>
              <a:xfrm>
                <a:off x="7969684" y="4778160"/>
                <a:ext cx="1168560" cy="10447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2" name="Ink 12">
                <a:extLst>
                  <a:ext uri="{FF2B5EF4-FFF2-40B4-BE49-F238E27FC236}">
                    <a16:creationId xmlns:a16="http://schemas.microsoft.com/office/drawing/2014/main" id="{96161633-67DA-8F48-911D-8E85F7641C14}"/>
                  </a:ext>
                </a:extLst>
              </p14:cNvPr>
              <p14:cNvContentPartPr/>
              <p14:nvPr/>
            </p14:nvContentPartPr>
            <p14:xfrm>
              <a:off x="7743604" y="4063560"/>
              <a:ext cx="699120" cy="2542320"/>
            </p14:xfrm>
          </p:contentPart>
        </mc:Choice>
        <mc:Fallback>
          <p:pic>
            <p:nvPicPr>
              <p:cNvPr id="12" name="Ink 12">
                <a:extLst>
                  <a:ext uri="{FF2B5EF4-FFF2-40B4-BE49-F238E27FC236}">
                    <a16:creationId xmlns:a16="http://schemas.microsoft.com/office/drawing/2014/main" id="{96161633-67DA-8F48-911D-8E85F7641C14}"/>
                  </a:ext>
                </a:extLst>
              </p:cNvPr>
              <p:cNvPicPr/>
              <p:nvPr/>
            </p:nvPicPr>
            <p:blipFill>
              <a:blip r:embed="rId6"/>
              <a:stretch>
                <a:fillRect/>
              </a:stretch>
            </p:blipFill>
            <p:spPr>
              <a:xfrm>
                <a:off x="7653604" y="3973920"/>
                <a:ext cx="878760" cy="27219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4" name="Ink 14">
                <a:extLst>
                  <a:ext uri="{FF2B5EF4-FFF2-40B4-BE49-F238E27FC236}">
                    <a16:creationId xmlns:a16="http://schemas.microsoft.com/office/drawing/2014/main" id="{219FEB34-1ACC-E84E-81F1-21D666EDDB30}"/>
                  </a:ext>
                </a:extLst>
              </p14:cNvPr>
              <p14:cNvContentPartPr/>
              <p14:nvPr/>
            </p14:nvContentPartPr>
            <p14:xfrm>
              <a:off x="8151844" y="5022240"/>
              <a:ext cx="1225080" cy="1231200"/>
            </p14:xfrm>
          </p:contentPart>
        </mc:Choice>
        <mc:Fallback>
          <p:pic>
            <p:nvPicPr>
              <p:cNvPr id="14" name="Ink 14">
                <a:extLst>
                  <a:ext uri="{FF2B5EF4-FFF2-40B4-BE49-F238E27FC236}">
                    <a16:creationId xmlns:a16="http://schemas.microsoft.com/office/drawing/2014/main" id="{219FEB34-1ACC-E84E-81F1-21D666EDDB30}"/>
                  </a:ext>
                </a:extLst>
              </p:cNvPr>
              <p:cNvPicPr/>
              <p:nvPr/>
            </p:nvPicPr>
            <p:blipFill>
              <a:blip r:embed="rId8"/>
              <a:stretch>
                <a:fillRect/>
              </a:stretch>
            </p:blipFill>
            <p:spPr>
              <a:xfrm>
                <a:off x="8061844" y="4932240"/>
                <a:ext cx="1404720" cy="14108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9" name="Ink 19">
                <a:extLst>
                  <a:ext uri="{FF2B5EF4-FFF2-40B4-BE49-F238E27FC236}">
                    <a16:creationId xmlns:a16="http://schemas.microsoft.com/office/drawing/2014/main" id="{3D6B99C0-7E53-1F43-B59E-ACC314CE459F}"/>
                  </a:ext>
                </a:extLst>
              </p14:cNvPr>
              <p14:cNvContentPartPr/>
              <p14:nvPr/>
            </p14:nvContentPartPr>
            <p14:xfrm>
              <a:off x="9772204" y="2844960"/>
              <a:ext cx="1274400" cy="1113840"/>
            </p14:xfrm>
          </p:contentPart>
        </mc:Choice>
        <mc:Fallback>
          <p:pic>
            <p:nvPicPr>
              <p:cNvPr id="19" name="Ink 19">
                <a:extLst>
                  <a:ext uri="{FF2B5EF4-FFF2-40B4-BE49-F238E27FC236}">
                    <a16:creationId xmlns:a16="http://schemas.microsoft.com/office/drawing/2014/main" id="{3D6B99C0-7E53-1F43-B59E-ACC314CE459F}"/>
                  </a:ext>
                </a:extLst>
              </p:cNvPr>
              <p:cNvPicPr/>
              <p:nvPr/>
            </p:nvPicPr>
            <p:blipFill>
              <a:blip r:embed="rId10"/>
              <a:stretch>
                <a:fillRect/>
              </a:stretch>
            </p:blipFill>
            <p:spPr>
              <a:xfrm>
                <a:off x="9682564" y="2754960"/>
                <a:ext cx="1454040" cy="12934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1" name="Ink 21">
                <a:extLst>
                  <a:ext uri="{FF2B5EF4-FFF2-40B4-BE49-F238E27FC236}">
                    <a16:creationId xmlns:a16="http://schemas.microsoft.com/office/drawing/2014/main" id="{B1E26EEA-FF7B-D948-BC1E-4BA5A8D51032}"/>
                  </a:ext>
                </a:extLst>
              </p14:cNvPr>
              <p14:cNvContentPartPr/>
              <p14:nvPr/>
            </p14:nvContentPartPr>
            <p14:xfrm>
              <a:off x="9995044" y="2139720"/>
              <a:ext cx="1472400" cy="903240"/>
            </p14:xfrm>
          </p:contentPart>
        </mc:Choice>
        <mc:Fallback>
          <p:pic>
            <p:nvPicPr>
              <p:cNvPr id="21" name="Ink 21">
                <a:extLst>
                  <a:ext uri="{FF2B5EF4-FFF2-40B4-BE49-F238E27FC236}">
                    <a16:creationId xmlns:a16="http://schemas.microsoft.com/office/drawing/2014/main" id="{B1E26EEA-FF7B-D948-BC1E-4BA5A8D51032}"/>
                  </a:ext>
                </a:extLst>
              </p:cNvPr>
              <p:cNvPicPr/>
              <p:nvPr/>
            </p:nvPicPr>
            <p:blipFill>
              <a:blip r:embed="rId12"/>
              <a:stretch>
                <a:fillRect/>
              </a:stretch>
            </p:blipFill>
            <p:spPr>
              <a:xfrm>
                <a:off x="9905044" y="2050080"/>
                <a:ext cx="1652040" cy="10828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3" name="Ink 23">
                <a:extLst>
                  <a:ext uri="{FF2B5EF4-FFF2-40B4-BE49-F238E27FC236}">
                    <a16:creationId xmlns:a16="http://schemas.microsoft.com/office/drawing/2014/main" id="{BCEE005F-8683-924D-9E7B-3C0B85236EE2}"/>
                  </a:ext>
                </a:extLst>
              </p14:cNvPr>
              <p14:cNvContentPartPr/>
              <p14:nvPr/>
            </p14:nvContentPartPr>
            <p14:xfrm>
              <a:off x="8757724" y="4267680"/>
              <a:ext cx="1781640" cy="1262160"/>
            </p14:xfrm>
          </p:contentPart>
        </mc:Choice>
        <mc:Fallback>
          <p:pic>
            <p:nvPicPr>
              <p:cNvPr id="23" name="Ink 23">
                <a:extLst>
                  <a:ext uri="{FF2B5EF4-FFF2-40B4-BE49-F238E27FC236}">
                    <a16:creationId xmlns:a16="http://schemas.microsoft.com/office/drawing/2014/main" id="{BCEE005F-8683-924D-9E7B-3C0B85236EE2}"/>
                  </a:ext>
                </a:extLst>
              </p:cNvPr>
              <p:cNvPicPr/>
              <p:nvPr/>
            </p:nvPicPr>
            <p:blipFill>
              <a:blip r:embed="rId14"/>
              <a:stretch>
                <a:fillRect/>
              </a:stretch>
            </p:blipFill>
            <p:spPr>
              <a:xfrm>
                <a:off x="8668084" y="4177680"/>
                <a:ext cx="1961280" cy="14418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9" name="Ink 29">
                <a:extLst>
                  <a:ext uri="{FF2B5EF4-FFF2-40B4-BE49-F238E27FC236}">
                    <a16:creationId xmlns:a16="http://schemas.microsoft.com/office/drawing/2014/main" id="{020F5732-49DD-1047-AA42-DF1F866C9B34}"/>
                  </a:ext>
                </a:extLst>
              </p14:cNvPr>
              <p14:cNvContentPartPr/>
              <p14:nvPr/>
            </p14:nvContentPartPr>
            <p14:xfrm>
              <a:off x="10440364" y="952440"/>
              <a:ext cx="730080" cy="1262160"/>
            </p14:xfrm>
          </p:contentPart>
        </mc:Choice>
        <mc:Fallback>
          <p:pic>
            <p:nvPicPr>
              <p:cNvPr id="29" name="Ink 29">
                <a:extLst>
                  <a:ext uri="{FF2B5EF4-FFF2-40B4-BE49-F238E27FC236}">
                    <a16:creationId xmlns:a16="http://schemas.microsoft.com/office/drawing/2014/main" id="{020F5732-49DD-1047-AA42-DF1F866C9B34}"/>
                  </a:ext>
                </a:extLst>
              </p:cNvPr>
              <p:cNvPicPr/>
              <p:nvPr/>
            </p:nvPicPr>
            <p:blipFill>
              <a:blip r:embed="rId16"/>
              <a:stretch>
                <a:fillRect/>
              </a:stretch>
            </p:blipFill>
            <p:spPr>
              <a:xfrm>
                <a:off x="10350364" y="862440"/>
                <a:ext cx="909720" cy="14418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31" name="Ink 31">
                <a:extLst>
                  <a:ext uri="{FF2B5EF4-FFF2-40B4-BE49-F238E27FC236}">
                    <a16:creationId xmlns:a16="http://schemas.microsoft.com/office/drawing/2014/main" id="{272323BE-D8FE-EB40-9141-3AAE435AD9AE}"/>
                  </a:ext>
                </a:extLst>
              </p14:cNvPr>
              <p14:cNvContentPartPr/>
              <p14:nvPr/>
            </p14:nvContentPartPr>
            <p14:xfrm>
              <a:off x="10774084" y="717360"/>
              <a:ext cx="1559160" cy="841680"/>
            </p14:xfrm>
          </p:contentPart>
        </mc:Choice>
        <mc:Fallback>
          <p:pic>
            <p:nvPicPr>
              <p:cNvPr id="31" name="Ink 31">
                <a:extLst>
                  <a:ext uri="{FF2B5EF4-FFF2-40B4-BE49-F238E27FC236}">
                    <a16:creationId xmlns:a16="http://schemas.microsoft.com/office/drawing/2014/main" id="{272323BE-D8FE-EB40-9141-3AAE435AD9AE}"/>
                  </a:ext>
                </a:extLst>
              </p:cNvPr>
              <p:cNvPicPr/>
              <p:nvPr/>
            </p:nvPicPr>
            <p:blipFill>
              <a:blip r:embed="rId18"/>
              <a:stretch>
                <a:fillRect/>
              </a:stretch>
            </p:blipFill>
            <p:spPr>
              <a:xfrm>
                <a:off x="10684444" y="627360"/>
                <a:ext cx="1738800" cy="102132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33" name="Ink 33">
                <a:extLst>
                  <a:ext uri="{FF2B5EF4-FFF2-40B4-BE49-F238E27FC236}">
                    <a16:creationId xmlns:a16="http://schemas.microsoft.com/office/drawing/2014/main" id="{C1F51AAA-4D7D-9C4A-A2DE-CFEBDD7E8DDB}"/>
                  </a:ext>
                </a:extLst>
              </p14:cNvPr>
              <p14:cNvContentPartPr/>
              <p14:nvPr/>
            </p14:nvContentPartPr>
            <p14:xfrm>
              <a:off x="9797044" y="5863200"/>
              <a:ext cx="965160" cy="321840"/>
            </p14:xfrm>
          </p:contentPart>
        </mc:Choice>
        <mc:Fallback>
          <p:pic>
            <p:nvPicPr>
              <p:cNvPr id="33" name="Ink 33">
                <a:extLst>
                  <a:ext uri="{FF2B5EF4-FFF2-40B4-BE49-F238E27FC236}">
                    <a16:creationId xmlns:a16="http://schemas.microsoft.com/office/drawing/2014/main" id="{C1F51AAA-4D7D-9C4A-A2DE-CFEBDD7E8DDB}"/>
                  </a:ext>
                </a:extLst>
              </p:cNvPr>
              <p:cNvPicPr/>
              <p:nvPr/>
            </p:nvPicPr>
            <p:blipFill>
              <a:blip r:embed="rId20"/>
              <a:stretch>
                <a:fillRect/>
              </a:stretch>
            </p:blipFill>
            <p:spPr>
              <a:xfrm>
                <a:off x="9707044" y="5773560"/>
                <a:ext cx="1144800" cy="50148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35" name="Ink 35">
                <a:extLst>
                  <a:ext uri="{FF2B5EF4-FFF2-40B4-BE49-F238E27FC236}">
                    <a16:creationId xmlns:a16="http://schemas.microsoft.com/office/drawing/2014/main" id="{D8E59B8D-0777-D74A-BF66-27B3DB441D0F}"/>
                  </a:ext>
                </a:extLst>
              </p14:cNvPr>
              <p14:cNvContentPartPr/>
              <p14:nvPr/>
            </p14:nvContentPartPr>
            <p14:xfrm>
              <a:off x="10786684" y="5430480"/>
              <a:ext cx="643680" cy="1348560"/>
            </p14:xfrm>
          </p:contentPart>
        </mc:Choice>
        <mc:Fallback>
          <p:pic>
            <p:nvPicPr>
              <p:cNvPr id="35" name="Ink 35">
                <a:extLst>
                  <a:ext uri="{FF2B5EF4-FFF2-40B4-BE49-F238E27FC236}">
                    <a16:creationId xmlns:a16="http://schemas.microsoft.com/office/drawing/2014/main" id="{D8E59B8D-0777-D74A-BF66-27B3DB441D0F}"/>
                  </a:ext>
                </a:extLst>
              </p:cNvPr>
              <p:cNvPicPr/>
              <p:nvPr/>
            </p:nvPicPr>
            <p:blipFill>
              <a:blip r:embed="rId22"/>
              <a:stretch>
                <a:fillRect/>
              </a:stretch>
            </p:blipFill>
            <p:spPr>
              <a:xfrm>
                <a:off x="10696684" y="5340480"/>
                <a:ext cx="823320" cy="152820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37" name="Ink 37">
                <a:extLst>
                  <a:ext uri="{FF2B5EF4-FFF2-40B4-BE49-F238E27FC236}">
                    <a16:creationId xmlns:a16="http://schemas.microsoft.com/office/drawing/2014/main" id="{57481924-126A-D24E-BACC-9ECF2F29EA10}"/>
                  </a:ext>
                </a:extLst>
              </p14:cNvPr>
              <p14:cNvContentPartPr/>
              <p14:nvPr/>
            </p14:nvContentPartPr>
            <p14:xfrm>
              <a:off x="11256484" y="3512760"/>
              <a:ext cx="1447560" cy="1150920"/>
            </p14:xfrm>
          </p:contentPart>
        </mc:Choice>
        <mc:Fallback>
          <p:pic>
            <p:nvPicPr>
              <p:cNvPr id="37" name="Ink 37">
                <a:extLst>
                  <a:ext uri="{FF2B5EF4-FFF2-40B4-BE49-F238E27FC236}">
                    <a16:creationId xmlns:a16="http://schemas.microsoft.com/office/drawing/2014/main" id="{57481924-126A-D24E-BACC-9ECF2F29EA10}"/>
                  </a:ext>
                </a:extLst>
              </p:cNvPr>
              <p:cNvPicPr/>
              <p:nvPr/>
            </p:nvPicPr>
            <p:blipFill>
              <a:blip r:embed="rId24"/>
              <a:stretch>
                <a:fillRect/>
              </a:stretch>
            </p:blipFill>
            <p:spPr>
              <a:xfrm>
                <a:off x="11166844" y="3423120"/>
                <a:ext cx="1627200" cy="133056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39" name="Ink 39">
                <a:extLst>
                  <a:ext uri="{FF2B5EF4-FFF2-40B4-BE49-F238E27FC236}">
                    <a16:creationId xmlns:a16="http://schemas.microsoft.com/office/drawing/2014/main" id="{62817510-1BC3-4A44-8FB0-253AEE1B145D}"/>
                  </a:ext>
                </a:extLst>
              </p14:cNvPr>
              <p14:cNvContentPartPr/>
              <p14:nvPr/>
            </p14:nvContentPartPr>
            <p14:xfrm>
              <a:off x="11232004" y="4675560"/>
              <a:ext cx="556920" cy="1150920"/>
            </p14:xfrm>
          </p:contentPart>
        </mc:Choice>
        <mc:Fallback>
          <p:pic>
            <p:nvPicPr>
              <p:cNvPr id="39" name="Ink 39">
                <a:extLst>
                  <a:ext uri="{FF2B5EF4-FFF2-40B4-BE49-F238E27FC236}">
                    <a16:creationId xmlns:a16="http://schemas.microsoft.com/office/drawing/2014/main" id="{62817510-1BC3-4A44-8FB0-253AEE1B145D}"/>
                  </a:ext>
                </a:extLst>
              </p:cNvPr>
              <p:cNvPicPr/>
              <p:nvPr/>
            </p:nvPicPr>
            <p:blipFill>
              <a:blip r:embed="rId26"/>
              <a:stretch>
                <a:fillRect/>
              </a:stretch>
            </p:blipFill>
            <p:spPr>
              <a:xfrm>
                <a:off x="11142004" y="4585920"/>
                <a:ext cx="736560" cy="1330560"/>
              </a:xfrm>
              <a:prstGeom prst="rect">
                <a:avLst/>
              </a:prstGeom>
            </p:spPr>
          </p:pic>
        </mc:Fallback>
      </mc:AlternateContent>
    </p:spTree>
    <p:extLst>
      <p:ext uri="{BB962C8B-B14F-4D97-AF65-F5344CB8AC3E}">
        <p14:creationId xmlns:p14="http://schemas.microsoft.com/office/powerpoint/2010/main" val="26582805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5170D-690C-4B42-AFC9-AE99B75F1081}"/>
              </a:ext>
            </a:extLst>
          </p:cNvPr>
          <p:cNvSpPr>
            <a:spLocks noGrp="1"/>
          </p:cNvSpPr>
          <p:nvPr>
            <p:ph type="title"/>
          </p:nvPr>
        </p:nvSpPr>
        <p:spPr/>
        <p:txBody>
          <a:bodyPr/>
          <a:lstStyle/>
          <a:p>
            <a:r>
              <a:rPr lang="en-US"/>
              <a:t>राष्ट्रिय आय के मापन की रीतियां</a:t>
            </a:r>
          </a:p>
        </p:txBody>
      </p:sp>
      <p:sp>
        <p:nvSpPr>
          <p:cNvPr id="3" name="Content Placeholder 2">
            <a:extLst>
              <a:ext uri="{FF2B5EF4-FFF2-40B4-BE49-F238E27FC236}">
                <a16:creationId xmlns:a16="http://schemas.microsoft.com/office/drawing/2014/main" id="{5CDAA908-0F70-964B-BFC6-51571BF00487}"/>
              </a:ext>
            </a:extLst>
          </p:cNvPr>
          <p:cNvSpPr>
            <a:spLocks noGrp="1"/>
          </p:cNvSpPr>
          <p:nvPr>
            <p:ph idx="1"/>
          </p:nvPr>
        </p:nvSpPr>
        <p:spPr>
          <a:xfrm>
            <a:off x="581192" y="1932296"/>
            <a:ext cx="11029615" cy="3225251"/>
          </a:xfrm>
        </p:spPr>
        <p:txBody>
          <a:bodyPr/>
          <a:lstStyle/>
          <a:p>
            <a:r>
              <a:rPr lang="en-US"/>
              <a:t>प्रस्तावना: Introduction</a:t>
            </a:r>
          </a:p>
          <a:p>
            <a:r>
              <a:rPr lang="en-US"/>
              <a:t>भारत में 1955 सही राष्ट्रीय आय की गणना की जिम्मेदारी केंद्रीय सांख्यिकीय बोर्ड इस संस्था की ओर सौंपी गई है।</a:t>
            </a:r>
          </a:p>
          <a:p>
            <a:r>
              <a:rPr lang="en-US"/>
              <a:t>राष्ट्रीय आय का सृजन कैसे होता है यह जानने के बाद इस आय का मापन कैसे किया जाता है यह जानना भी उतना ही आवश्यक है।</a:t>
            </a:r>
          </a:p>
          <a:p>
            <a:endParaRPr lang="en-US"/>
          </a:p>
        </p:txBody>
      </p:sp>
      <p:sp>
        <p:nvSpPr>
          <p:cNvPr id="4" name="Rectangle: Rounded Corners 3">
            <a:extLst>
              <a:ext uri="{FF2B5EF4-FFF2-40B4-BE49-F238E27FC236}">
                <a16:creationId xmlns:a16="http://schemas.microsoft.com/office/drawing/2014/main" id="{133B0ADC-EB8C-0849-9D9E-BDA125C90F33}"/>
              </a:ext>
            </a:extLst>
          </p:cNvPr>
          <p:cNvSpPr/>
          <p:nvPr/>
        </p:nvSpPr>
        <p:spPr>
          <a:xfrm>
            <a:off x="647328" y="4766582"/>
            <a:ext cx="3088452" cy="1863808"/>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वितरण</a:t>
            </a:r>
          </a:p>
        </p:txBody>
      </p:sp>
      <p:sp>
        <p:nvSpPr>
          <p:cNvPr id="5" name="Rectangle: Rounded Corners 4">
            <a:extLst>
              <a:ext uri="{FF2B5EF4-FFF2-40B4-BE49-F238E27FC236}">
                <a16:creationId xmlns:a16="http://schemas.microsoft.com/office/drawing/2014/main" id="{1CA629AA-C3B5-4446-8AAD-A2763F25D82D}"/>
              </a:ext>
            </a:extLst>
          </p:cNvPr>
          <p:cNvSpPr/>
          <p:nvPr/>
        </p:nvSpPr>
        <p:spPr>
          <a:xfrm>
            <a:off x="4663538" y="4766582"/>
            <a:ext cx="2993571" cy="2091418"/>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उत्पादन</a:t>
            </a:r>
          </a:p>
        </p:txBody>
      </p:sp>
      <p:sp>
        <p:nvSpPr>
          <p:cNvPr id="6" name="Rectangle: Rounded Corners 5">
            <a:extLst>
              <a:ext uri="{FF2B5EF4-FFF2-40B4-BE49-F238E27FC236}">
                <a16:creationId xmlns:a16="http://schemas.microsoft.com/office/drawing/2014/main" id="{FEF41D7F-1336-F142-B768-5F7290FD890A}"/>
              </a:ext>
            </a:extLst>
          </p:cNvPr>
          <p:cNvSpPr/>
          <p:nvPr/>
        </p:nvSpPr>
        <p:spPr>
          <a:xfrm>
            <a:off x="8758051" y="4877912"/>
            <a:ext cx="3142013" cy="15916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व्यय</a:t>
            </a:r>
          </a:p>
        </p:txBody>
      </p:sp>
      <p:cxnSp>
        <p:nvCxnSpPr>
          <p:cNvPr id="7" name="Connector: Curved 6">
            <a:extLst>
              <a:ext uri="{FF2B5EF4-FFF2-40B4-BE49-F238E27FC236}">
                <a16:creationId xmlns:a16="http://schemas.microsoft.com/office/drawing/2014/main" id="{B38E3870-1BA3-4547-9BAE-0EAA3395D682}"/>
              </a:ext>
            </a:extLst>
          </p:cNvPr>
          <p:cNvCxnSpPr>
            <a:cxnSpLocks/>
          </p:cNvCxnSpPr>
          <p:nvPr/>
        </p:nvCxnSpPr>
        <p:spPr>
          <a:xfrm>
            <a:off x="1806039" y="4766582"/>
            <a:ext cx="5012995" cy="286616"/>
          </a:xfrm>
          <a:prstGeom prst="curvedConnector3">
            <a:avLst>
              <a:gd name="adj1" fmla="val 50000"/>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5" name="Connector: Curved 14">
            <a:extLst>
              <a:ext uri="{FF2B5EF4-FFF2-40B4-BE49-F238E27FC236}">
                <a16:creationId xmlns:a16="http://schemas.microsoft.com/office/drawing/2014/main" id="{4986F0E6-97E4-2B4E-8020-2AC7A6E34009}"/>
              </a:ext>
            </a:extLst>
          </p:cNvPr>
          <p:cNvCxnSpPr>
            <a:cxnSpLocks/>
          </p:cNvCxnSpPr>
          <p:nvPr/>
        </p:nvCxnSpPr>
        <p:spPr>
          <a:xfrm flipV="1">
            <a:off x="2164773" y="7273636"/>
            <a:ext cx="5034643" cy="210293"/>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4142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95FAA-DF75-3A48-A689-440A92BABC98}"/>
              </a:ext>
            </a:extLst>
          </p:cNvPr>
          <p:cNvSpPr>
            <a:spLocks noGrp="1"/>
          </p:cNvSpPr>
          <p:nvPr>
            <p:ph type="title"/>
          </p:nvPr>
        </p:nvSpPr>
        <p:spPr/>
        <p:txBody>
          <a:bodyPr/>
          <a:lstStyle/>
          <a:p>
            <a:r>
              <a:rPr lang="en-US"/>
              <a:t>राष्ट्रीय आय के मापन की आवश्यकता</a:t>
            </a:r>
          </a:p>
        </p:txBody>
      </p:sp>
      <p:sp>
        <p:nvSpPr>
          <p:cNvPr id="5" name="Text Placeholder 4">
            <a:extLst>
              <a:ext uri="{FF2B5EF4-FFF2-40B4-BE49-F238E27FC236}">
                <a16:creationId xmlns:a16="http://schemas.microsoft.com/office/drawing/2014/main" id="{37EF3564-C304-BA48-9DB1-69A05B8322A9}"/>
              </a:ext>
            </a:extLst>
          </p:cNvPr>
          <p:cNvSpPr>
            <a:spLocks noGrp="1"/>
          </p:cNvSpPr>
          <p:nvPr>
            <p:ph idx="1"/>
          </p:nvPr>
        </p:nvSpPr>
        <p:spPr/>
        <p:txBody>
          <a:bodyPr/>
          <a:lstStyle/>
          <a:p>
            <a:pPr marL="0" indent="0">
              <a:buNone/>
            </a:pPr>
            <a:r>
              <a:rPr lang="en-US"/>
              <a:t> राष्ट्रीय आय में वृद्धि राष्ट्र के आर्थिक विकास का सूचक होती है इसलिए प्रत्येक देश को यह जानना जरूरी है कि उसकी आय में किस दर से वृद्धि हो रही है।</a:t>
            </a:r>
          </a:p>
          <a:p>
            <a:pPr marL="0" indent="0">
              <a:buNone/>
            </a:pPr>
            <a:r>
              <a:rPr lang="en-US"/>
              <a:t>प्रत्येक देश अपने वार्षिक  आर्थिक योजना में राष्ट्रीय आय में वृद्धि का लक्ष्य निर्धारित करता है।</a:t>
            </a:r>
          </a:p>
          <a:p>
            <a:pPr marL="0" indent="0">
              <a:buNone/>
            </a:pPr>
            <a:r>
              <a:rPr lang="en-US"/>
              <a:t>जिन वस्तुओं और सेवाओं का उत्पादन किया जाता है उससे आय का प्रवाह होता है तथा किसी से राष्ट्रीय हाय का मापन होता है।</a:t>
            </a:r>
          </a:p>
          <a:p>
            <a:pPr marL="0" indent="0">
              <a:buNone/>
            </a:pPr>
            <a:r>
              <a:rPr lang="en-US"/>
              <a:t>अर्थव्यवस्था में प्रत्येक उत्पादन इकाई नहीं शुद्ध मूल्यों में क्या वृद्धि की है उसके संभावित आंकड़े एकत्रित किए जा सकते हैं। यदि वितरण के आधार पर आय की गणना कर दी हो तो यह ज्ञात किया जाता है कि वस्तुओं और सेवाओं के माध्यम से कुल कितनी आय का सृजन हुआ है।</a:t>
            </a:r>
          </a:p>
          <a:p>
            <a:pPr marL="0" indent="0">
              <a:buNone/>
            </a:pPr>
            <a:r>
              <a:rPr lang="en-US"/>
              <a:t>यदि व्यय के क्रम से राष्ट्रीय आय का मापन करना हो तो अर्थव्यवस्था में तीन इकाइयों जैसे - सामान्य सरकार, उत्पादक, उद्यम एवं उपभोक्ता परिवार के कुल व्यय की गणना करनी होगी।</a:t>
            </a:r>
          </a:p>
        </p:txBody>
      </p:sp>
    </p:spTree>
    <p:extLst>
      <p:ext uri="{BB962C8B-B14F-4D97-AF65-F5344CB8AC3E}">
        <p14:creationId xmlns:p14="http://schemas.microsoft.com/office/powerpoint/2010/main" val="17805579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24C4E-7359-3E42-97EA-16551CFA9025}"/>
              </a:ext>
            </a:extLst>
          </p:cNvPr>
          <p:cNvSpPr>
            <a:spLocks noGrp="1"/>
          </p:cNvSpPr>
          <p:nvPr>
            <p:ph type="title"/>
          </p:nvPr>
        </p:nvSpPr>
        <p:spPr/>
        <p:txBody>
          <a:bodyPr/>
          <a:lstStyle/>
          <a:p>
            <a:r>
              <a:rPr lang="en-US"/>
              <a:t> राष्ट्रिय आय के मापन की रितिया:Methods of Measuring National income</a:t>
            </a:r>
          </a:p>
        </p:txBody>
      </p:sp>
      <p:sp>
        <p:nvSpPr>
          <p:cNvPr id="3" name="Content Placeholder 2">
            <a:extLst>
              <a:ext uri="{FF2B5EF4-FFF2-40B4-BE49-F238E27FC236}">
                <a16:creationId xmlns:a16="http://schemas.microsoft.com/office/drawing/2014/main" id="{F900F6CE-18BA-B74C-BC12-E4490B24CA07}"/>
              </a:ext>
            </a:extLst>
          </p:cNvPr>
          <p:cNvSpPr>
            <a:spLocks noGrp="1"/>
          </p:cNvSpPr>
          <p:nvPr>
            <p:ph idx="1"/>
          </p:nvPr>
        </p:nvSpPr>
        <p:spPr/>
        <p:txBody>
          <a:bodyPr/>
          <a:lstStyle/>
          <a:p>
            <a:r>
              <a:rPr lang="en-US"/>
              <a:t>राष्ट्रीय हाय के मापन की पांच रितियां है।</a:t>
            </a:r>
          </a:p>
          <a:p>
            <a:pPr marL="342900" indent="-342900">
              <a:buFont typeface="+mj-lt"/>
              <a:buAutoNum type="arabicPeriod"/>
            </a:pPr>
            <a:r>
              <a:rPr lang="en-US"/>
              <a:t>मूल्य वृद्धि रीति उत्पादन रीती-Production Method</a:t>
            </a:r>
          </a:p>
          <a:p>
            <a:pPr marL="342900" indent="-342900">
              <a:buFont typeface="+mj-lt"/>
              <a:buAutoNum type="arabicPeriod"/>
            </a:pPr>
            <a:r>
              <a:rPr lang="en-US"/>
              <a:t>आय विधि: Income methods</a:t>
            </a:r>
          </a:p>
          <a:p>
            <a:pPr marL="342900" indent="-342900">
              <a:buFont typeface="+mj-lt"/>
              <a:buAutoNum type="arabicPeriod"/>
            </a:pPr>
            <a:r>
              <a:rPr lang="en-US"/>
              <a:t>व्यय विधि: expenditure method</a:t>
            </a:r>
          </a:p>
          <a:p>
            <a:pPr marL="342900" indent="-342900">
              <a:buFont typeface="+mj-lt"/>
              <a:buAutoNum type="arabicPeriod"/>
            </a:pPr>
            <a:r>
              <a:rPr lang="en-US"/>
              <a:t>सामाजिक लेखांकन विधि: social accounting method</a:t>
            </a:r>
          </a:p>
        </p:txBody>
      </p:sp>
    </p:spTree>
    <p:extLst>
      <p:ext uri="{BB962C8B-B14F-4D97-AF65-F5344CB8AC3E}">
        <p14:creationId xmlns:p14="http://schemas.microsoft.com/office/powerpoint/2010/main" val="33094689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BBA11-71D0-4C4E-A6B1-EB228948C029}"/>
              </a:ext>
            </a:extLst>
          </p:cNvPr>
          <p:cNvSpPr>
            <a:spLocks noGrp="1"/>
          </p:cNvSpPr>
          <p:nvPr>
            <p:ph type="title"/>
          </p:nvPr>
        </p:nvSpPr>
        <p:spPr/>
        <p:txBody>
          <a:bodyPr/>
          <a:lstStyle/>
          <a:p>
            <a:r>
              <a:rPr lang="en-US"/>
              <a:t>उत्पादन रीति/ मूल्य वृद्धि रीति</a:t>
            </a:r>
            <a:br>
              <a:rPr lang="en-US"/>
            </a:br>
            <a:r>
              <a:rPr lang="en-US"/>
              <a:t>producyion method/ value added method</a:t>
            </a:r>
          </a:p>
        </p:txBody>
      </p:sp>
      <p:sp>
        <p:nvSpPr>
          <p:cNvPr id="3" name="Content Placeholder 2">
            <a:extLst>
              <a:ext uri="{FF2B5EF4-FFF2-40B4-BE49-F238E27FC236}">
                <a16:creationId xmlns:a16="http://schemas.microsoft.com/office/drawing/2014/main" id="{F49EECF6-CB3A-C542-9B47-5D4387065674}"/>
              </a:ext>
            </a:extLst>
          </p:cNvPr>
          <p:cNvSpPr>
            <a:spLocks noGrp="1"/>
          </p:cNvSpPr>
          <p:nvPr>
            <p:ph idx="1"/>
          </p:nvPr>
        </p:nvSpPr>
        <p:spPr>
          <a:xfrm>
            <a:off x="-1812430" y="1852687"/>
            <a:ext cx="11029615" cy="3678303"/>
          </a:xfrm>
        </p:spPr>
        <p:txBody>
          <a:bodyPr>
            <a:normAutofit fontScale="92500"/>
          </a:bodyPr>
          <a:lstStyle/>
          <a:p>
            <a:pPr marL="0" indent="0">
              <a:buNone/>
            </a:pPr>
            <a:r>
              <a:rPr lang="en-US"/>
              <a:t>अर्थ:meaning </a:t>
            </a:r>
          </a:p>
          <a:p>
            <a:r>
              <a:rPr lang="en-US"/>
              <a:t>   इस विधि में राष्ट्रीय आय की गणना करने के लिए 1 वर्ष की अवधि में उत्पादन की गई वस्तु और सेवाओं का शुद्ध मूल्य ज्ञात किया जाता है तथा उनको जोड़ कर कुल उत्पादन का मूल्य ज्ञात किया जाता है। Pro.  कुजनेट्स ने उसे वस्तु – सेवा पद्धति  कहा है क्योंकि उसमें वस्तुओं और सेवाओ के प्रवाह को जोड़ा जाता है।</a:t>
            </a:r>
          </a:p>
          <a:p>
            <a:r>
              <a:rPr lang="en-US"/>
              <a:t>इस विधि  को शुद्ध मूल्य वृद्धि रीति इसलिए कहते हैं क्योंकि इसमें वस्तु के उत्पादन क्रम में शुद्ध मूल्य में वृद्धि की जाती है उत्पादित होने वाली प्रत्येक मात्रा बाजार में वस्तुओं और सेवाओं की बिक्री करती है इससे उसके स्टॉक में परिवर्तन होता है उसके कुल उत्पादन का मूल्य उसके बिक्री मूल्य + स्टॉक के बराबर होता है।</a:t>
            </a:r>
          </a:p>
          <a:p>
            <a:r>
              <a:rPr lang="en-US"/>
              <a:t>इन वस्तुओं की मात्रा की बिक्री को अंतिम वस्तुओं की बिक्री कहते हैं। उदाहरणार्थ एक किसान अपने परिवार के साथ श्रम करके 5 क्विंटल गेहूं की बिक्री करता है और ₹2000 प्राप्त करता है । अब कल्पना कीजिए की किसान इस गेहूं को आटा चक्की चलाने वाले को बेचता है,, ऐसी स्थिति में गेहूं की खरीद मध्यवर्ती उपभोग होगा क्योंकि वह गेहूं को आटे में परिवर्तित कर उसे  ₹2500 में बेचता है जिसे एक डबल रोटी बनाने वाला खरीदता है । अब यहां आटे की बिक्री अंतिम उत्पादन है;  परंतु बेकरी वाला उसका प्रयोग मध्यवर्ती वस्तु के रूप में करता है । अर्थात डबल रोटी ब नाने वाला आटे से डबल रोटी बनाकर बेचता है।</a:t>
            </a:r>
          </a:p>
          <a:p>
            <a:endParaRPr lang="en-US"/>
          </a:p>
        </p:txBody>
      </p:sp>
    </p:spTree>
    <p:extLst>
      <p:ext uri="{BB962C8B-B14F-4D97-AF65-F5344CB8AC3E}">
        <p14:creationId xmlns:p14="http://schemas.microsoft.com/office/powerpoint/2010/main" val="16393131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24035-9215-E841-9023-A6BF07FBF1FC}"/>
              </a:ext>
            </a:extLst>
          </p:cNvPr>
          <p:cNvSpPr>
            <a:spLocks noGrp="1"/>
          </p:cNvSpPr>
          <p:nvPr>
            <p:ph type="title"/>
          </p:nvPr>
        </p:nvSpPr>
        <p:spPr/>
        <p:txBody>
          <a:bodyPr/>
          <a:lstStyle/>
          <a:p>
            <a:r>
              <a:rPr lang="en-US"/>
              <a:t>मूल्य वृद्धि रीति का उदाहरण</a:t>
            </a:r>
          </a:p>
        </p:txBody>
      </p:sp>
      <p:pic>
        <p:nvPicPr>
          <p:cNvPr id="4" name="Picture 4">
            <a:extLst>
              <a:ext uri="{FF2B5EF4-FFF2-40B4-BE49-F238E27FC236}">
                <a16:creationId xmlns:a16="http://schemas.microsoft.com/office/drawing/2014/main" id="{08B1388B-A20D-C243-8FF4-25E6784E84C7}"/>
              </a:ext>
            </a:extLst>
          </p:cNvPr>
          <p:cNvPicPr>
            <a:picLocks noGrp="1" noChangeAspect="1"/>
          </p:cNvPicPr>
          <p:nvPr>
            <p:ph idx="1"/>
          </p:nvPr>
        </p:nvPicPr>
        <p:blipFill>
          <a:blip r:embed="rId2"/>
          <a:stretch>
            <a:fillRect/>
          </a:stretch>
        </p:blipFill>
        <p:spPr>
          <a:xfrm>
            <a:off x="9058478" y="527514"/>
            <a:ext cx="2552330" cy="1957952"/>
          </a:xfrm>
          <a:prstGeom prst="rect">
            <a:avLst/>
          </a:prstGeom>
        </p:spPr>
      </p:pic>
      <p:graphicFrame>
        <p:nvGraphicFramePr>
          <p:cNvPr id="3" name="Table 4">
            <a:extLst>
              <a:ext uri="{FF2B5EF4-FFF2-40B4-BE49-F238E27FC236}">
                <a16:creationId xmlns:a16="http://schemas.microsoft.com/office/drawing/2014/main" id="{8036DDD9-F59C-5D4E-B7E8-E65DF8C47B40}"/>
              </a:ext>
            </a:extLst>
          </p:cNvPr>
          <p:cNvGraphicFramePr>
            <a:graphicFrameLocks noGrp="1"/>
          </p:cNvGraphicFramePr>
          <p:nvPr>
            <p:extLst>
              <p:ext uri="{D42A27DB-BD31-4B8C-83A1-F6EECF244321}">
                <p14:modId xmlns:p14="http://schemas.microsoft.com/office/powerpoint/2010/main" val="202843888"/>
              </p:ext>
            </p:extLst>
          </p:nvPr>
        </p:nvGraphicFramePr>
        <p:xfrm>
          <a:off x="353394" y="2315413"/>
          <a:ext cx="8128000" cy="330708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268887519"/>
                    </a:ext>
                  </a:extLst>
                </a:gridCol>
                <a:gridCol w="1625600">
                  <a:extLst>
                    <a:ext uri="{9D8B030D-6E8A-4147-A177-3AD203B41FA5}">
                      <a16:colId xmlns:a16="http://schemas.microsoft.com/office/drawing/2014/main" val="3513759242"/>
                    </a:ext>
                  </a:extLst>
                </a:gridCol>
                <a:gridCol w="1625600">
                  <a:extLst>
                    <a:ext uri="{9D8B030D-6E8A-4147-A177-3AD203B41FA5}">
                      <a16:colId xmlns:a16="http://schemas.microsoft.com/office/drawing/2014/main" val="449616903"/>
                    </a:ext>
                  </a:extLst>
                </a:gridCol>
                <a:gridCol w="1625600">
                  <a:extLst>
                    <a:ext uri="{9D8B030D-6E8A-4147-A177-3AD203B41FA5}">
                      <a16:colId xmlns:a16="http://schemas.microsoft.com/office/drawing/2014/main" val="3507171113"/>
                    </a:ext>
                  </a:extLst>
                </a:gridCol>
                <a:gridCol w="1625600">
                  <a:extLst>
                    <a:ext uri="{9D8B030D-6E8A-4147-A177-3AD203B41FA5}">
                      <a16:colId xmlns:a16="http://schemas.microsoft.com/office/drawing/2014/main" val="4010377905"/>
                    </a:ext>
                  </a:extLst>
                </a:gridCol>
              </a:tblGrid>
              <a:tr h="370840">
                <a:tc>
                  <a:txBody>
                    <a:bodyPr/>
                    <a:lstStyle/>
                    <a:p>
                      <a:r>
                        <a:rPr lang="en-US"/>
                        <a:t>उत्पादक का नाम</a:t>
                      </a:r>
                    </a:p>
                  </a:txBody>
                  <a:tcPr/>
                </a:tc>
                <a:tc>
                  <a:txBody>
                    <a:bodyPr/>
                    <a:lstStyle/>
                    <a:p>
                      <a:r>
                        <a:rPr lang="en-US"/>
                        <a:t>उत्पादन की अवस्था</a:t>
                      </a:r>
                    </a:p>
                  </a:txBody>
                  <a:tcPr/>
                </a:tc>
                <a:tc>
                  <a:txBody>
                    <a:bodyPr/>
                    <a:lstStyle/>
                    <a:p>
                      <a:r>
                        <a:rPr lang="en-US"/>
                        <a:t>मध्यवर्ती उपभोग का मूल्य</a:t>
                      </a:r>
                    </a:p>
                  </a:txBody>
                  <a:tcPr/>
                </a:tc>
                <a:tc>
                  <a:txBody>
                    <a:bodyPr/>
                    <a:lstStyle/>
                    <a:p>
                      <a:r>
                        <a:rPr lang="en-US"/>
                        <a:t>उत्पादन का मूल्य</a:t>
                      </a:r>
                    </a:p>
                  </a:txBody>
                  <a:tcPr/>
                </a:tc>
                <a:tc>
                  <a:txBody>
                    <a:bodyPr/>
                    <a:lstStyle/>
                    <a:p>
                      <a:r>
                        <a:rPr lang="en-US"/>
                        <a:t>प्रत्येक अवस्था में कुल मूल्य वृद्धि</a:t>
                      </a:r>
                    </a:p>
                  </a:txBody>
                  <a:tcPr/>
                </a:tc>
                <a:extLst>
                  <a:ext uri="{0D108BD9-81ED-4DB2-BD59-A6C34878D82A}">
                    <a16:rowId xmlns:a16="http://schemas.microsoft.com/office/drawing/2014/main" val="4093339736"/>
                  </a:ext>
                </a:extLst>
              </a:tr>
              <a:tr h="370840">
                <a:tc>
                  <a:txBody>
                    <a:bodyPr/>
                    <a:lstStyle/>
                    <a:p>
                      <a:r>
                        <a:rPr lang="en-US"/>
                        <a:t>कृषक</a:t>
                      </a:r>
                    </a:p>
                  </a:txBody>
                  <a:tcPr/>
                </a:tc>
                <a:tc>
                  <a:txBody>
                    <a:bodyPr/>
                    <a:lstStyle/>
                    <a:p>
                      <a:r>
                        <a:rPr lang="en-US"/>
                        <a:t>0</a:t>
                      </a:r>
                    </a:p>
                  </a:txBody>
                  <a:tcPr/>
                </a:tc>
                <a:tc>
                  <a:txBody>
                    <a:bodyPr/>
                    <a:lstStyle/>
                    <a:p>
                      <a:r>
                        <a:rPr lang="en-US"/>
                        <a:t>2000</a:t>
                      </a:r>
                    </a:p>
                  </a:txBody>
                  <a:tcPr/>
                </a:tc>
                <a:tc>
                  <a:txBody>
                    <a:bodyPr/>
                    <a:lstStyle/>
                    <a:p>
                      <a:r>
                        <a:rPr lang="en-US"/>
                        <a:t>2000</a:t>
                      </a:r>
                    </a:p>
                  </a:txBody>
                  <a:tcPr/>
                </a:tc>
                <a:tc>
                  <a:txBody>
                    <a:bodyPr/>
                    <a:lstStyle/>
                    <a:p>
                      <a:r>
                        <a:rPr lang="en-US"/>
                        <a:t>---</a:t>
                      </a:r>
                    </a:p>
                  </a:txBody>
                  <a:tcPr/>
                </a:tc>
                <a:extLst>
                  <a:ext uri="{0D108BD9-81ED-4DB2-BD59-A6C34878D82A}">
                    <a16:rowId xmlns:a16="http://schemas.microsoft.com/office/drawing/2014/main" val="1532253064"/>
                  </a:ext>
                </a:extLst>
              </a:tr>
              <a:tr h="370840">
                <a:tc>
                  <a:txBody>
                    <a:bodyPr/>
                    <a:lstStyle/>
                    <a:p>
                      <a:r>
                        <a:rPr lang="en-US"/>
                        <a:t>आटा चक्की वाला</a:t>
                      </a:r>
                    </a:p>
                  </a:txBody>
                  <a:tcPr/>
                </a:tc>
                <a:tc>
                  <a:txBody>
                    <a:bodyPr/>
                    <a:lstStyle/>
                    <a:p>
                      <a:r>
                        <a:rPr lang="en-US"/>
                        <a:t>आय</a:t>
                      </a:r>
                    </a:p>
                  </a:txBody>
                  <a:tcPr/>
                </a:tc>
                <a:tc>
                  <a:txBody>
                    <a:bodyPr/>
                    <a:lstStyle/>
                    <a:p>
                      <a:r>
                        <a:rPr lang="en-US"/>
                        <a:t>2000</a:t>
                      </a:r>
                    </a:p>
                  </a:txBody>
                  <a:tcPr/>
                </a:tc>
                <a:tc>
                  <a:txBody>
                    <a:bodyPr/>
                    <a:lstStyle/>
                    <a:p>
                      <a:r>
                        <a:rPr lang="en-US"/>
                        <a:t>2500</a:t>
                      </a:r>
                    </a:p>
                  </a:txBody>
                  <a:tcPr/>
                </a:tc>
                <a:tc>
                  <a:txBody>
                    <a:bodyPr/>
                    <a:lstStyle/>
                    <a:p>
                      <a:r>
                        <a:rPr lang="en-US"/>
                        <a:t>500</a:t>
                      </a:r>
                    </a:p>
                  </a:txBody>
                  <a:tcPr/>
                </a:tc>
                <a:extLst>
                  <a:ext uri="{0D108BD9-81ED-4DB2-BD59-A6C34878D82A}">
                    <a16:rowId xmlns:a16="http://schemas.microsoft.com/office/drawing/2014/main" val="3686050266"/>
                  </a:ext>
                </a:extLst>
              </a:tr>
              <a:tr h="370840">
                <a:tc>
                  <a:txBody>
                    <a:bodyPr/>
                    <a:lstStyle/>
                    <a:p>
                      <a:r>
                        <a:rPr lang="en-US"/>
                        <a:t>डबल रोटी बनानेवाला</a:t>
                      </a:r>
                    </a:p>
                  </a:txBody>
                  <a:tcPr/>
                </a:tc>
                <a:tc>
                  <a:txBody>
                    <a:bodyPr/>
                    <a:lstStyle/>
                    <a:p>
                      <a:r>
                        <a:rPr lang="en-US"/>
                        <a:t>डबलरोटी</a:t>
                      </a:r>
                    </a:p>
                  </a:txBody>
                  <a:tcPr/>
                </a:tc>
                <a:tc>
                  <a:txBody>
                    <a:bodyPr/>
                    <a:lstStyle/>
                    <a:p>
                      <a:r>
                        <a:rPr lang="en-US"/>
                        <a:t>2500</a:t>
                      </a:r>
                    </a:p>
                  </a:txBody>
                  <a:tcPr/>
                </a:tc>
                <a:tc>
                  <a:txBody>
                    <a:bodyPr/>
                    <a:lstStyle/>
                    <a:p>
                      <a:r>
                        <a:rPr lang="en-US"/>
                        <a:t>3000</a:t>
                      </a:r>
                    </a:p>
                  </a:txBody>
                  <a:tcPr/>
                </a:tc>
                <a:tc>
                  <a:txBody>
                    <a:bodyPr/>
                    <a:lstStyle/>
                    <a:p>
                      <a:r>
                        <a:rPr lang="en-US"/>
                        <a:t>500</a:t>
                      </a:r>
                    </a:p>
                  </a:txBody>
                  <a:tcPr/>
                </a:tc>
                <a:extLst>
                  <a:ext uri="{0D108BD9-81ED-4DB2-BD59-A6C34878D82A}">
                    <a16:rowId xmlns:a16="http://schemas.microsoft.com/office/drawing/2014/main" val="519508830"/>
                  </a:ext>
                </a:extLst>
              </a:tr>
              <a:tr h="370840">
                <a:tc>
                  <a:txBody>
                    <a:bodyPr/>
                    <a:lstStyle/>
                    <a:p>
                      <a:r>
                        <a:rPr lang="en-US"/>
                        <a:t>दुकानदार</a:t>
                      </a:r>
                    </a:p>
                  </a:txBody>
                  <a:tcPr/>
                </a:tc>
                <a:tc>
                  <a:txBody>
                    <a:bodyPr/>
                    <a:lstStyle/>
                    <a:p>
                      <a:r>
                        <a:rPr lang="en-US"/>
                        <a:t>बिक्री</a:t>
                      </a:r>
                    </a:p>
                  </a:txBody>
                  <a:tcPr/>
                </a:tc>
                <a:tc>
                  <a:txBody>
                    <a:bodyPr/>
                    <a:lstStyle/>
                    <a:p>
                      <a:r>
                        <a:rPr lang="en-US"/>
                        <a:t>3000</a:t>
                      </a:r>
                    </a:p>
                  </a:txBody>
                  <a:tcPr/>
                </a:tc>
                <a:tc>
                  <a:txBody>
                    <a:bodyPr/>
                    <a:lstStyle/>
                    <a:p>
                      <a:r>
                        <a:rPr lang="en-US"/>
                        <a:t>3200</a:t>
                      </a:r>
                    </a:p>
                  </a:txBody>
                  <a:tcPr/>
                </a:tc>
                <a:tc>
                  <a:txBody>
                    <a:bodyPr/>
                    <a:lstStyle/>
                    <a:p>
                      <a:r>
                        <a:rPr lang="en-US"/>
                        <a:t>200</a:t>
                      </a:r>
                    </a:p>
                  </a:txBody>
                  <a:tcPr/>
                </a:tc>
                <a:extLst>
                  <a:ext uri="{0D108BD9-81ED-4DB2-BD59-A6C34878D82A}">
                    <a16:rowId xmlns:a16="http://schemas.microsoft.com/office/drawing/2014/main" val="558560975"/>
                  </a:ext>
                </a:extLst>
              </a:tr>
              <a:tr h="370840">
                <a:tc>
                  <a:txBody>
                    <a:bodyPr/>
                    <a:lstStyle/>
                    <a:p>
                      <a:endParaRPr lang="en-US"/>
                    </a:p>
                  </a:txBody>
                  <a:tcPr/>
                </a:tc>
                <a:tc>
                  <a:txBody>
                    <a:bodyPr/>
                    <a:lstStyle/>
                    <a:p>
                      <a:r>
                        <a:rPr lang="en-US"/>
                        <a:t>योग</a:t>
                      </a:r>
                    </a:p>
                  </a:txBody>
                  <a:tcPr/>
                </a:tc>
                <a:tc>
                  <a:txBody>
                    <a:bodyPr/>
                    <a:lstStyle/>
                    <a:p>
                      <a:r>
                        <a:rPr lang="en-US"/>
                        <a:t>7500</a:t>
                      </a:r>
                    </a:p>
                  </a:txBody>
                  <a:tcPr/>
                </a:tc>
                <a:tc>
                  <a:txBody>
                    <a:bodyPr/>
                    <a:lstStyle/>
                    <a:p>
                      <a:r>
                        <a:rPr lang="en-US"/>
                        <a:t>10700</a:t>
                      </a:r>
                    </a:p>
                  </a:txBody>
                  <a:tcPr/>
                </a:tc>
                <a:tc>
                  <a:txBody>
                    <a:bodyPr/>
                    <a:lstStyle/>
                    <a:p>
                      <a:r>
                        <a:rPr lang="en-US"/>
                        <a:t>3200</a:t>
                      </a:r>
                    </a:p>
                  </a:txBody>
                  <a:tcPr/>
                </a:tc>
                <a:extLst>
                  <a:ext uri="{0D108BD9-81ED-4DB2-BD59-A6C34878D82A}">
                    <a16:rowId xmlns:a16="http://schemas.microsoft.com/office/drawing/2014/main" val="845841562"/>
                  </a:ext>
                </a:extLst>
              </a:tr>
            </a:tbl>
          </a:graphicData>
        </a:graphic>
      </p:graphicFrame>
    </p:spTree>
    <p:extLst>
      <p:ext uri="{BB962C8B-B14F-4D97-AF65-F5344CB8AC3E}">
        <p14:creationId xmlns:p14="http://schemas.microsoft.com/office/powerpoint/2010/main" val="37678597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ED463-3575-934D-B5F0-3CA40365962A}"/>
              </a:ext>
            </a:extLst>
          </p:cNvPr>
          <p:cNvSpPr>
            <a:spLocks noGrp="1"/>
          </p:cNvSpPr>
          <p:nvPr>
            <p:ph type="title"/>
          </p:nvPr>
        </p:nvSpPr>
        <p:spPr/>
        <p:txBody>
          <a:bodyPr/>
          <a:lstStyle/>
          <a:p>
            <a:r>
              <a:rPr lang="en-US"/>
              <a:t>आय के मापन की दोहरी गणना भ्रमपूर्ण</a:t>
            </a:r>
          </a:p>
        </p:txBody>
      </p:sp>
      <p:sp>
        <p:nvSpPr>
          <p:cNvPr id="3" name="Content Placeholder 2">
            <a:extLst>
              <a:ext uri="{FF2B5EF4-FFF2-40B4-BE49-F238E27FC236}">
                <a16:creationId xmlns:a16="http://schemas.microsoft.com/office/drawing/2014/main" id="{3336FA58-DF6F-124F-A88C-EFA97C17A95D}"/>
              </a:ext>
            </a:extLst>
          </p:cNvPr>
          <p:cNvSpPr>
            <a:spLocks noGrp="1"/>
          </p:cNvSpPr>
          <p:nvPr>
            <p:ph idx="1"/>
          </p:nvPr>
        </p:nvSpPr>
        <p:spPr>
          <a:xfrm>
            <a:off x="-222865" y="1957833"/>
            <a:ext cx="11677606" cy="3678303"/>
          </a:xfrm>
        </p:spPr>
        <p:txBody>
          <a:bodyPr/>
          <a:lstStyle/>
          <a:p>
            <a:r>
              <a:rPr lang="en-US"/>
              <a:t>ऊपर दिए गए उदाहरण से स्पष्ट होता है कि राष्ट्रीय आय केवल ₹3200 है ₹10700 नहीं प्रत्येक अवस्था में होने वाली मूल्य वृद्धि के योग से ही राष्ट्रीय आय की गणना की जाती है। अंतिम उपभोक्ताओं को जो डबल रोटी की बिक्री की जाती है उसका कुल मूल्य मूल्य वृद्धि के बराबर होता है क्योंकि डबल रोटी ही यहां अंतिम उत्पादन है शेष तीनों मध्यवर्ती वस्तुएं हैं।</a:t>
            </a:r>
          </a:p>
          <a:p>
            <a:r>
              <a:rPr lang="en-US"/>
              <a:t>यदि राष्ट्रीय आय की गणना करते समय मध्यवर्ती तथा अंतिम वस्तुओं में भेद नहीं किया गया तो हाय की दूरी गणना होने की आशंका रहती है जिससे राष्ट्रीय आय का वास्तविकता से अधिक होने का अनुमान लगा लिया जाता है।</a:t>
            </a:r>
          </a:p>
        </p:txBody>
      </p:sp>
    </p:spTree>
    <p:extLst>
      <p:ext uri="{BB962C8B-B14F-4D97-AF65-F5344CB8AC3E}">
        <p14:creationId xmlns:p14="http://schemas.microsoft.com/office/powerpoint/2010/main" val="35586964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90F11-5848-E24D-8254-364C58A484A3}"/>
              </a:ext>
            </a:extLst>
          </p:cNvPr>
          <p:cNvSpPr>
            <a:spLocks noGrp="1"/>
          </p:cNvSpPr>
          <p:nvPr>
            <p:ph type="title"/>
          </p:nvPr>
        </p:nvSpPr>
        <p:spPr/>
        <p:txBody>
          <a:bodyPr/>
          <a:lstStyle/>
          <a:p>
            <a:r>
              <a:rPr lang="en-US"/>
              <a:t>दोहरी गणना को कैसे टाला जाए?</a:t>
            </a:r>
          </a:p>
        </p:txBody>
      </p:sp>
      <p:sp>
        <p:nvSpPr>
          <p:cNvPr id="3" name="Content Placeholder 2">
            <a:extLst>
              <a:ext uri="{FF2B5EF4-FFF2-40B4-BE49-F238E27FC236}">
                <a16:creationId xmlns:a16="http://schemas.microsoft.com/office/drawing/2014/main" id="{DD43F73F-D473-A141-BF23-2E21F281256D}"/>
              </a:ext>
            </a:extLst>
          </p:cNvPr>
          <p:cNvSpPr>
            <a:spLocks noGrp="1"/>
          </p:cNvSpPr>
          <p:nvPr>
            <p:ph idx="1"/>
          </p:nvPr>
        </p:nvSpPr>
        <p:spPr/>
        <p:txBody>
          <a:bodyPr/>
          <a:lstStyle/>
          <a:p>
            <a:r>
              <a:rPr lang="en-US"/>
              <a:t>दोहरी गणना को हटाने के लिए केवल अंतिम वस्तुओं और सेवाओं की गणना करनी चाहिए इसके लिए सबसे आसान विधि यह है कि उत्पादन की प्रत्येक अवस्था में मूल्य वृद्धि को ज्ञात करना चाहिए।</a:t>
            </a:r>
          </a:p>
          <a:p>
            <a:r>
              <a:rPr lang="en-US"/>
              <a:t>यहां उत्पादन के मूल्य को भी आकाश जाना चाहिए क्योंकि उसमें धोरी गणना की गई है। एक वस्तु के तीन प्रयोग किए जा सकते हैं—अंतिम उपभोग, मध्यवर्ती उपभोग, तथा पूंजी निर्माण।</a:t>
            </a:r>
          </a:p>
          <a:p>
            <a:endParaRPr lang="en-US"/>
          </a:p>
        </p:txBody>
      </p:sp>
    </p:spTree>
    <p:extLst>
      <p:ext uri="{BB962C8B-B14F-4D97-AF65-F5344CB8AC3E}">
        <p14:creationId xmlns:p14="http://schemas.microsoft.com/office/powerpoint/2010/main" val="8225148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A526-3BB2-E643-940C-F34924E63A8B}"/>
              </a:ext>
            </a:extLst>
          </p:cNvPr>
          <p:cNvSpPr>
            <a:spLocks noGrp="1"/>
          </p:cNvSpPr>
          <p:nvPr>
            <p:ph type="title"/>
          </p:nvPr>
        </p:nvSpPr>
        <p:spPr/>
        <p:txBody>
          <a:bodyPr/>
          <a:lstStyle/>
          <a:p>
            <a:r>
              <a:rPr lang="en-US"/>
              <a:t>आय विधि : Income method</a:t>
            </a:r>
          </a:p>
        </p:txBody>
      </p:sp>
      <p:sp>
        <p:nvSpPr>
          <p:cNvPr id="3" name="Content Placeholder 2">
            <a:extLst>
              <a:ext uri="{FF2B5EF4-FFF2-40B4-BE49-F238E27FC236}">
                <a16:creationId xmlns:a16="http://schemas.microsoft.com/office/drawing/2014/main" id="{2B3A31C5-0B8C-3F42-A274-697843E2EEC4}"/>
              </a:ext>
            </a:extLst>
          </p:cNvPr>
          <p:cNvSpPr>
            <a:spLocks noGrp="1"/>
          </p:cNvSpPr>
          <p:nvPr>
            <p:ph idx="1"/>
          </p:nvPr>
        </p:nvSpPr>
        <p:spPr/>
        <p:txBody>
          <a:bodyPr/>
          <a:lstStyle/>
          <a:p>
            <a:r>
              <a:rPr lang="en-US"/>
              <a:t>किस विधि के अनुसार 1 वर्ष में एक देश के लोगों द्वारा जो श्रद्धा आय प्राप्त की जाती है उसका योग कर लिया जाता है।</a:t>
            </a:r>
          </a:p>
          <a:p>
            <a:r>
              <a:rPr lang="en-US"/>
              <a:t>उत्पत्ति के विभिन्न साधनों को शुद्ध आय प्राप्त होती है उसका योग ही राष्ट्रीय आय होती है।</a:t>
            </a:r>
          </a:p>
          <a:p>
            <a:endParaRPr lang="en-US"/>
          </a:p>
          <a:p>
            <a:endParaRPr lang="en-US"/>
          </a:p>
          <a:p>
            <a:r>
              <a:rPr lang="en-US"/>
              <a:t>बाजार मूल्य पर शुद्ध राष्ट्रीय आय। =। मजदूरी एवं वेतन। +  ब्याज। +। कर्मचारियों की अन्य सुविधाएं। + लगन। +। अवितरित लाभ। +। विदेशी से शुद्ध आय। +। प्रत्यक्ष कर। +। सामाजिक सुरक्षा अंशदान।</a:t>
            </a:r>
          </a:p>
        </p:txBody>
      </p:sp>
    </p:spTree>
    <p:extLst>
      <p:ext uri="{BB962C8B-B14F-4D97-AF65-F5344CB8AC3E}">
        <p14:creationId xmlns:p14="http://schemas.microsoft.com/office/powerpoint/2010/main" val="35312115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Dividend</vt:lpstr>
      <vt:lpstr>राष्ट्रीय आय का मापन : रीतियां Measurement of National income</vt:lpstr>
      <vt:lpstr>राष्ट्रिय आय के मापन की रीतियां</vt:lpstr>
      <vt:lpstr>राष्ट्रीय आय के मापन की आवश्यकता</vt:lpstr>
      <vt:lpstr> राष्ट्रिय आय के मापन की रितिया:Methods of Measuring National income</vt:lpstr>
      <vt:lpstr>उत्पादन रीति/ मूल्य वृद्धि रीति producyion method/ value added method</vt:lpstr>
      <vt:lpstr>मूल्य वृद्धि रीति का उदाहरण</vt:lpstr>
      <vt:lpstr>आय के मापन की दोहरी गणना भ्रमपूर्ण</vt:lpstr>
      <vt:lpstr>दोहरी गणना को कैसे टाला जाए?</vt:lpstr>
      <vt:lpstr>आय विधि : Income method</vt:lpstr>
      <vt:lpstr>व्यय विधि :  Expenditure method</vt:lpstr>
      <vt:lpstr>राष्ट्रीय आय की गणना करने में आने वाली कठिनाइयां</vt:lpstr>
      <vt:lpstr>राष्ट्रीय आय की गणना का महत्व: importance of measurement of National income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राष्ट्रीय आय का मापन : रीतियां Measurement of National income</dc:title>
  <cp:revision>4</cp:revision>
  <dcterms:modified xsi:type="dcterms:W3CDTF">2020-08-28T13:01:20Z</dcterms:modified>
</cp:coreProperties>
</file>