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71" r:id="rId9"/>
    <p:sldId id="262" r:id="rId10"/>
    <p:sldId id="263" r:id="rId11"/>
    <p:sldId id="264" r:id="rId12"/>
    <p:sldId id="265" r:id="rId13"/>
    <p:sldId id="266" r:id="rId14"/>
    <p:sldId id="267" r:id="rId15"/>
    <p:sldId id="268" r:id="rId16"/>
    <p:sldId id="269" r:id="rId17"/>
    <p:sldId id="272" r:id="rId18"/>
    <p:sldId id="273" r:id="rId19"/>
    <p:sldId id="285" r:id="rId20"/>
    <p:sldId id="274" r:id="rId21"/>
    <p:sldId id="275" r:id="rId22"/>
    <p:sldId id="276" r:id="rId23"/>
    <p:sldId id="286" r:id="rId24"/>
    <p:sldId id="287" r:id="rId25"/>
    <p:sldId id="288" r:id="rId26"/>
    <p:sldId id="290" r:id="rId27"/>
    <p:sldId id="289" r:id="rId28"/>
    <p:sldId id="278" r:id="rId29"/>
    <p:sldId id="279" r:id="rId30"/>
    <p:sldId id="280" r:id="rId31"/>
    <p:sldId id="281" r:id="rId32"/>
    <p:sldId id="283" r:id="rId33"/>
    <p:sldId id="284" r:id="rId34"/>
    <p:sldId id="291" r:id="rId35"/>
    <p:sldId id="292" r:id="rId36"/>
    <p:sldId id="294" r:id="rId37"/>
    <p:sldId id="296" r:id="rId38"/>
    <p:sldId id="298" r:id="rId39"/>
    <p:sldId id="282" r:id="rId40"/>
    <p:sldId id="308" r:id="rId41"/>
    <p:sldId id="309" r:id="rId42"/>
    <p:sldId id="310" r:id="rId43"/>
    <p:sldId id="311" r:id="rId44"/>
    <p:sldId id="312" r:id="rId45"/>
    <p:sldId id="313" r:id="rId46"/>
    <p:sldId id="314" r:id="rId47"/>
    <p:sldId id="315" r:id="rId48"/>
    <p:sldId id="316" r:id="rId49"/>
    <p:sldId id="317" r:id="rId50"/>
    <p:sldId id="319" r:id="rId51"/>
    <p:sldId id="320" r:id="rId52"/>
    <p:sldId id="330" r:id="rId53"/>
    <p:sldId id="318" r:id="rId54"/>
    <p:sldId id="321" r:id="rId55"/>
    <p:sldId id="322" r:id="rId56"/>
    <p:sldId id="323" r:id="rId57"/>
    <p:sldId id="324" r:id="rId58"/>
    <p:sldId id="325" r:id="rId59"/>
    <p:sldId id="326" r:id="rId60"/>
    <p:sldId id="327" r:id="rId61"/>
    <p:sldId id="328" r:id="rId62"/>
    <p:sldId id="293" r:id="rId63"/>
    <p:sldId id="277" r:id="rId64"/>
    <p:sldId id="295" r:id="rId65"/>
    <p:sldId id="297" r:id="rId66"/>
    <p:sldId id="299" r:id="rId67"/>
    <p:sldId id="300" r:id="rId68"/>
    <p:sldId id="301" r:id="rId69"/>
    <p:sldId id="302" r:id="rId70"/>
    <p:sldId id="303" r:id="rId71"/>
    <p:sldId id="30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2" d="100"/>
          <a:sy n="82" d="100"/>
        </p:scale>
        <p:origin x="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C049C-1389-4CE1-8437-8302D241E8D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83667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C049C-1389-4CE1-8437-8302D241E8D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19553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C049C-1389-4CE1-8437-8302D241E8D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304023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C049C-1389-4CE1-8437-8302D241E8D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323412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C049C-1389-4CE1-8437-8302D241E8D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100571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C049C-1389-4CE1-8437-8302D241E8D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278474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C049C-1389-4CE1-8437-8302D241E8D8}"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177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C049C-1389-4CE1-8437-8302D241E8D8}"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336876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049C-1389-4CE1-8437-8302D241E8D8}"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42385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C049C-1389-4CE1-8437-8302D241E8D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225988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C049C-1389-4CE1-8437-8302D241E8D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9CEC-7FD3-43D9-A28C-058A5ABB80AC}" type="slidenum">
              <a:rPr lang="en-US" smtClean="0"/>
              <a:t>‹#›</a:t>
            </a:fld>
            <a:endParaRPr lang="en-US"/>
          </a:p>
        </p:txBody>
      </p:sp>
    </p:spTree>
    <p:extLst>
      <p:ext uri="{BB962C8B-B14F-4D97-AF65-F5344CB8AC3E}">
        <p14:creationId xmlns:p14="http://schemas.microsoft.com/office/powerpoint/2010/main" val="52654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049C-1389-4CE1-8437-8302D241E8D8}" type="datetimeFigureOut">
              <a:rPr lang="en-US" smtClean="0"/>
              <a:t>10/30/2023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69CEC-7FD3-43D9-A28C-058A5ABB80AC}" type="slidenum">
              <a:rPr lang="en-US" smtClean="0"/>
              <a:t>‹#›</a:t>
            </a:fld>
            <a:endParaRPr lang="en-US"/>
          </a:p>
        </p:txBody>
      </p:sp>
    </p:spTree>
    <p:extLst>
      <p:ext uri="{BB962C8B-B14F-4D97-AF65-F5344CB8AC3E}">
        <p14:creationId xmlns:p14="http://schemas.microsoft.com/office/powerpoint/2010/main" val="83297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i-IN" b="1" dirty="0" smtClean="0">
                <a:solidFill>
                  <a:srgbClr val="00B0F0"/>
                </a:solidFill>
              </a:rPr>
              <a:t>मुद्रा बाज़ार: अर्थ, विशेषताएँ, प्रकार और कार्य</a:t>
            </a:r>
            <a:br>
              <a:rPr lang="hi-IN" b="1" dirty="0" smtClean="0">
                <a:solidFill>
                  <a:srgbClr val="00B0F0"/>
                </a:solidFill>
              </a:rPr>
            </a:br>
            <a:endParaRPr lang="en-US" b="1" dirty="0">
              <a:solidFill>
                <a:srgbClr val="00B0F0"/>
              </a:solidFill>
            </a:endParaRPr>
          </a:p>
        </p:txBody>
      </p:sp>
      <p:sp>
        <p:nvSpPr>
          <p:cNvPr id="3" name="Subtitle 2"/>
          <p:cNvSpPr>
            <a:spLocks noGrp="1"/>
          </p:cNvSpPr>
          <p:nvPr>
            <p:ph type="subTitle" idx="1"/>
          </p:nvPr>
        </p:nvSpPr>
        <p:spPr/>
        <p:txBody>
          <a:bodyPr/>
          <a:lstStyle/>
          <a:p>
            <a:r>
              <a:rPr lang="en-US" dirty="0" smtClean="0"/>
              <a:t>Money market, Capital market, Stock Exchanges, Sensex, Nifty, </a:t>
            </a:r>
            <a:r>
              <a:rPr lang="en-US" dirty="0" err="1" smtClean="0"/>
              <a:t>Sebi</a:t>
            </a:r>
            <a:r>
              <a:rPr lang="en-US" dirty="0" smtClean="0"/>
              <a:t> Etc.</a:t>
            </a:r>
            <a:endParaRPr lang="en-US" dirty="0"/>
          </a:p>
        </p:txBody>
      </p:sp>
    </p:spTree>
    <p:extLst>
      <p:ext uri="{BB962C8B-B14F-4D97-AF65-F5344CB8AC3E}">
        <p14:creationId xmlns:p14="http://schemas.microsoft.com/office/powerpoint/2010/main" val="212843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i-IN" sz="2400" dirty="0" smtClean="0">
                <a:solidFill>
                  <a:srgbClr val="FF0000"/>
                </a:solidFill>
              </a:rPr>
              <a:t>सरकार को मदद करता है- </a:t>
            </a:r>
            <a:r>
              <a:rPr lang="hi-IN" sz="2400" dirty="0" smtClean="0"/>
              <a:t>मुद्रा बाजार उपकरण सरकार को सार्वजनिक कल्याण और बुनियादी ढांचे के विकास के लिए सरकारी परियोजनाओं के वित्तपोषण के लिए धन जुटाने में मदद करते हैं। सरकार. कम ब्याज दरों पर ट्रेजरी बिल जारी करके अल्पकालिक धनराशि उधार ले सकते हैं। दूसरी ओर, यदि सरकार कम ब्याज दरों पर ट्रेजरी बिल जारी करके कागजी मुद्रा जारी करती है या अल्पकालिक धन उधार लेती है। दूसरी ओर, यदि सरकार. कागजी मुद्रा जारी करना या केंद्रीय बैंक से उधार लेना, इससे अर्थव्यवस्था में मुद्रास्फीति को बढ़ावा मिलेगा।</a:t>
            </a:r>
          </a:p>
          <a:p>
            <a:endParaRPr lang="en-US" dirty="0"/>
          </a:p>
        </p:txBody>
      </p:sp>
    </p:spTree>
    <p:extLst>
      <p:ext uri="{BB962C8B-B14F-4D97-AF65-F5344CB8AC3E}">
        <p14:creationId xmlns:p14="http://schemas.microsoft.com/office/powerpoint/2010/main" val="9637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5666"/>
            <a:ext cx="10515600" cy="5841297"/>
          </a:xfrm>
        </p:spPr>
        <p:txBody>
          <a:bodyPr>
            <a:normAutofit fontScale="85000" lnSpcReduction="10000"/>
          </a:bodyPr>
          <a:lstStyle/>
          <a:p>
            <a:r>
              <a:rPr lang="hi-IN" dirty="0" smtClean="0">
                <a:solidFill>
                  <a:schemeClr val="accent2">
                    <a:lumMod val="50000"/>
                  </a:schemeClr>
                </a:solidFill>
              </a:rPr>
              <a:t>वित्तीय गतिशीलता में मदद करता है- </a:t>
            </a:r>
            <a:r>
              <a:rPr lang="hi-IN" dirty="0" smtClean="0"/>
              <a:t>मुद्रा बाजार एक क्षेत्र से दूसरे क्षेत्र में धन के आसान हस्तांतरण को सक्षम करके वित्तीय गतिशीलता में मदद करता है। अर्थव्यवस्था में उद्योग और वाणिज्य के विकास के लिए वित्तीय गतिशीलता आवश्यक है।</a:t>
            </a:r>
          </a:p>
          <a:p>
            <a:endParaRPr lang="hi-IN" dirty="0" smtClean="0"/>
          </a:p>
          <a:p>
            <a:r>
              <a:rPr lang="hi-IN" dirty="0" smtClean="0">
                <a:solidFill>
                  <a:schemeClr val="accent2">
                    <a:lumMod val="50000"/>
                  </a:schemeClr>
                </a:solidFill>
              </a:rPr>
              <a:t>तरलता और सुरक्षा को बढ़ावा देना- </a:t>
            </a:r>
            <a:r>
              <a:rPr lang="hi-IN" dirty="0" smtClean="0"/>
              <a:t>यह मुद्रा बाजार के सबसे महत्वपूर्ण कार्यों में से एक है, क्योंकि यह धन की सुरक्षा और तरलता प्रदान करता है। यह बचत और निवेश को भी प्रोत्साहित करता है। इन निवेश उपकरणों की परिपक्वता अवधि कम होती है जिसका अर्थ है कि इन्हें आसानी से नकदी में बदला जा सकता है। मुद्रा बाज़ार उपकरण अच्छे क्रेडिट स्कोर वाली संस्थाओं द्वारा जारी किए जाते हैं जो उन्हें सुरक्षित निवेश विकल्प बनाता है।</a:t>
            </a:r>
          </a:p>
          <a:p>
            <a:endParaRPr lang="hi-IN" dirty="0" smtClean="0"/>
          </a:p>
          <a:p>
            <a:r>
              <a:rPr lang="hi-IN" dirty="0" smtClean="0">
                <a:solidFill>
                  <a:schemeClr val="accent2">
                    <a:lumMod val="50000"/>
                  </a:schemeClr>
                </a:solidFill>
              </a:rPr>
              <a:t>नकदी के उपयोग में मितव्ययिता- </a:t>
            </a:r>
            <a:r>
              <a:rPr lang="hi-IN" dirty="0" smtClean="0"/>
              <a:t>चूंकि मुद्रा बाजार निकट-मुद्रा परिसंपत्तियों का सौदा करता है न कि उचित धन का; यह नकदी के उपयोग को मितव्ययी बनाने में मदद करता है। यह धन को एक स्थान से दूसरे स्थान पर स्थानांतरित करने का एक सुविधाजनक और सुरक्षित तरीका प्रदान करता है, जिससे भारत में वाणिज्य और उद्योग को काफी मदद मिलती है।</a:t>
            </a:r>
            <a:endParaRPr lang="en-US" dirty="0"/>
          </a:p>
        </p:txBody>
      </p:sp>
    </p:spTree>
    <p:extLst>
      <p:ext uri="{BB962C8B-B14F-4D97-AF65-F5344CB8AC3E}">
        <p14:creationId xmlns:p14="http://schemas.microsoft.com/office/powerpoint/2010/main" val="81183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मुद्रा बाज़ार के फायदे और नुकसान</a:t>
            </a:r>
            <a:br>
              <a:rPr lang="hi-IN" dirty="0" smtClean="0"/>
            </a:br>
            <a:endParaRPr lang="en-US" dirty="0"/>
          </a:p>
        </p:txBody>
      </p:sp>
      <p:sp>
        <p:nvSpPr>
          <p:cNvPr id="3" name="Content Placeholder 2"/>
          <p:cNvSpPr>
            <a:spLocks noGrp="1"/>
          </p:cNvSpPr>
          <p:nvPr>
            <p:ph idx="1"/>
          </p:nvPr>
        </p:nvSpPr>
        <p:spPr/>
        <p:txBody>
          <a:bodyPr>
            <a:normAutofit fontScale="55000" lnSpcReduction="20000"/>
          </a:bodyPr>
          <a:lstStyle/>
          <a:p>
            <a:r>
              <a:rPr lang="hi-IN" dirty="0" smtClean="0">
                <a:solidFill>
                  <a:srgbClr val="FF0000"/>
                </a:solidFill>
              </a:rPr>
              <a:t>लाभ:</a:t>
            </a:r>
          </a:p>
          <a:p>
            <a:endParaRPr lang="hi-IN" dirty="0" smtClean="0"/>
          </a:p>
          <a:p>
            <a:r>
              <a:rPr lang="hi-IN" dirty="0" smtClean="0">
                <a:solidFill>
                  <a:schemeClr val="accent6">
                    <a:lumMod val="75000"/>
                  </a:schemeClr>
                </a:solidFill>
              </a:rPr>
              <a:t>तरलता:  </a:t>
            </a:r>
            <a:r>
              <a:rPr lang="hi-IN" dirty="0" smtClean="0"/>
              <a:t>मुद्रा बाजार के उपकरण अत्यधिक तरल होते हैं, जिसका अर्थ है कि उन्हें बाजार मूल्य पर न्यूनतम प्रभाव के साथ आसानी से खरीदा या बेचा जा सकता है। इससे निवेशकों को अपने फंड तक त्वरित पहुंच मिलती है, जिससे नकदी प्रबंधन में लचीलापन और आसानी मिलती है।</a:t>
            </a:r>
          </a:p>
          <a:p>
            <a:r>
              <a:rPr lang="hi-IN" dirty="0" smtClean="0">
                <a:solidFill>
                  <a:srgbClr val="00B0F0"/>
                </a:solidFill>
              </a:rPr>
              <a:t>सुरक्षा:  </a:t>
            </a:r>
            <a:r>
              <a:rPr lang="hi-IN" dirty="0" smtClean="0"/>
              <a:t>मुद्रा बाज़ार उपकरणों को आम तौर पर कम जोखिम वाला माना जाता है। वे अक्सर सरकारों और प्रतिष्ठित व्यवसायों जैसे सम्मानित संस्थानों से आते हैं, जिससे डिफ़ॉल्ट का जोखिम कम हो जाता है। यह पूंजी को संरक्षित करने के लिए मुद्रा बाजार निवेश को अपेक्षाकृत सुरक्षित विकल्प बनाता है।</a:t>
            </a:r>
          </a:p>
          <a:p>
            <a:r>
              <a:rPr lang="hi-IN" dirty="0" smtClean="0">
                <a:solidFill>
                  <a:schemeClr val="accent2">
                    <a:lumMod val="75000"/>
                  </a:schemeClr>
                </a:solidFill>
              </a:rPr>
              <a:t>स्थिर रिटर्न:  </a:t>
            </a:r>
            <a:r>
              <a:rPr lang="hi-IN" dirty="0" smtClean="0"/>
              <a:t>मुद्रा बाजार उपकरण स्थिर और पूर्वानुमानित रिटर्न प्रदान करते हैं। वे आम तौर पर परिपक्वता पर ब्याज भुगतान या छूट प्रदान करते हैं, जिससे निवेशकों को अपने निवेश पर मामूली रिटर्न अर्जित करने की अनुमति मिलती है। यह मुद्रा बाजार में निवेश को स्थिरता और पूंजी संरक्षण चाहने वालों के लिए उपयुक्त बनाता है।</a:t>
            </a:r>
          </a:p>
          <a:p>
            <a:r>
              <a:rPr lang="hi-IN" dirty="0" smtClean="0">
                <a:solidFill>
                  <a:schemeClr val="accent5">
                    <a:lumMod val="75000"/>
                  </a:schemeClr>
                </a:solidFill>
              </a:rPr>
              <a:t>विविधीकरण:  </a:t>
            </a:r>
            <a:r>
              <a:rPr lang="hi-IN" dirty="0" smtClean="0"/>
              <a:t>मुद्रा बाजार उपकरण पोर्टफोलियो विविधीकरण के लिए अवसर प्रदान करते हैं। अलग-अलग परिपक्वता और जारीकर्ताओं के साथ विभिन्न मुद्रा बाजार उपकरणों में निवेश करने से उनका जोखिम फैल सकता है और किसी एक इकाई या परिपक्वता तिथि पर जोखिम कम हो सकता है।</a:t>
            </a:r>
          </a:p>
          <a:p>
            <a:r>
              <a:rPr lang="hi-IN" dirty="0" smtClean="0">
                <a:solidFill>
                  <a:schemeClr val="accent6"/>
                </a:solidFill>
              </a:rPr>
              <a:t>अल्पकालिक वित्तपोषण:  </a:t>
            </a:r>
            <a:r>
              <a:rPr lang="hi-IN" dirty="0" smtClean="0"/>
              <a:t>उधारकर्ताओं के लिए, मुद्रा बाजार अल्पकालिक वित्तपोषण का एक सुविधाजनक और कुशल स्रोत प्रदान करते हैं। सरकारें, निगम और वित्तीय संस्थान तेजी से धन जुटाने और अपनी तत्काल नकदी प्रवाह की जरूरतों को पूरा करने के लिए मुद्रा बाजार उपकरण जारी कर सकते हैं। यह उन्हें अस्थायी फंडिंग अंतराल को पाटने और तरलता को प्रभावी ढंग से प्रबंधित करने में सक्षम बनाता है।</a:t>
            </a:r>
            <a:endParaRPr lang="en-US" dirty="0"/>
          </a:p>
        </p:txBody>
      </p:sp>
    </p:spTree>
    <p:extLst>
      <p:ext uri="{BB962C8B-B14F-4D97-AF65-F5344CB8AC3E}">
        <p14:creationId xmlns:p14="http://schemas.microsoft.com/office/powerpoint/2010/main" val="321343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7030A0"/>
                </a:solidFill>
              </a:rPr>
              <a:t>नुकसान:</a:t>
            </a:r>
            <a:br>
              <a:rPr lang="hi-IN"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p:txBody>
          <a:bodyPr>
            <a:normAutofit fontScale="55000" lnSpcReduction="20000"/>
          </a:bodyPr>
          <a:lstStyle/>
          <a:p>
            <a:r>
              <a:rPr lang="hi-IN" dirty="0" smtClean="0">
                <a:solidFill>
                  <a:srgbClr val="FF0000"/>
                </a:solidFill>
              </a:rPr>
              <a:t>कम रिटर्न:  </a:t>
            </a:r>
            <a:r>
              <a:rPr lang="hi-IN" dirty="0" smtClean="0"/>
              <a:t>जबकि मुद्रा बाजार निवेश स्थिरता प्रदान करते हैं, वे आम तौर पर स्टॉक या दीर्घकालिक बांड जैसे अन्य निवेश विकल्पों की तुलना में कम रिटर्न प्रदान करते हैं। मुद्रा बाजार उपकरणों की रूढ़िवादी प्रकृति महत्वपूर्ण पूंजी प्रशंसा या उच्च पैदावार के लिए कम क्षमता का अनुवाद करती है।</a:t>
            </a:r>
          </a:p>
          <a:p>
            <a:r>
              <a:rPr lang="hi-IN" dirty="0" smtClean="0">
                <a:solidFill>
                  <a:srgbClr val="FF0000"/>
                </a:solidFill>
              </a:rPr>
              <a:t>मुद्रास्फीति जोखिम:  </a:t>
            </a:r>
            <a:r>
              <a:rPr lang="hi-IN" dirty="0" smtClean="0"/>
              <a:t>मुद्रा बाजार में निवेश मुद्रास्फीति जोखिम के प्रति संवेदनशील हो सकता है। यदि मुद्रा बाजार उपकरणों पर ब्याज दरें मुद्रास्फीति के साथ तालमेल रखने में विफल रहती हैं, तो निवेश का वास्तविक मूल्य समय के साथ कम हो सकता है। इससे निवेशक के फंड की क्रय शक्ति पर असर पड़ सकता है।</a:t>
            </a:r>
          </a:p>
          <a:p>
            <a:r>
              <a:rPr lang="hi-IN" dirty="0" smtClean="0">
                <a:solidFill>
                  <a:srgbClr val="FF0000"/>
                </a:solidFill>
              </a:rPr>
              <a:t>सीमित विकास क्षमता:  </a:t>
            </a:r>
            <a:r>
              <a:rPr lang="hi-IN" dirty="0" smtClean="0"/>
              <a:t>मुद्रा बाजार निवेश पूंजी वृद्धि के लिए महत्वपूर्ण अवसर प्रदान नहीं कर सकता है। ये उपकरण मुख्य रूप से पूंजी संरक्षण और अल्पकालिक तरलता प्रबंधन पर ध्यान केंद्रित करते हैं, जिससे वे पर्याप्त वृद्धि या दीर्घकालिक धन संचय चाहने वाले निवेशकों के लिए कम उपयुक्त हो जाते हैं।</a:t>
            </a:r>
          </a:p>
          <a:p>
            <a:r>
              <a:rPr lang="hi-IN" dirty="0" smtClean="0">
                <a:solidFill>
                  <a:srgbClr val="FF0000"/>
                </a:solidFill>
              </a:rPr>
              <a:t>नियामक परिवर्तन:  </a:t>
            </a:r>
            <a:r>
              <a:rPr lang="hi-IN" dirty="0" smtClean="0"/>
              <a:t>मुद्रा बाजार निवेश नियामक परिवर्तनों के अधीन हो सकते हैं, जो उनके प्रदर्शन और तरलता को प्रभावित कर सकते हैं। मनी मार्केट फंडों या मनी मार्केट इंस्ट्रूमेंट्स के जारीकर्ताओं को नियंत्रित करने वाले नियमों में बदलाव से अनिश्चितताएं आ सकती हैं और इन निवेशों के आकर्षण पर असर पड़ सकता है।</a:t>
            </a:r>
          </a:p>
          <a:p>
            <a:r>
              <a:rPr lang="hi-IN" dirty="0" smtClean="0">
                <a:solidFill>
                  <a:srgbClr val="FF0000"/>
                </a:solidFill>
              </a:rPr>
              <a:t>बाज़ार की स्थितियाँ:  </a:t>
            </a:r>
            <a:r>
              <a:rPr lang="hi-IN" dirty="0" smtClean="0"/>
              <a:t>वर्तमान बाज़ार स्थितियाँ, जैसे ब्याज दर में उतार-चढ़ाव और बाज़ार की अस्थिरता, मुद्रा बाज़ार निवेश पर प्रभाव डाल सकती हैं। ब्याज दरों में बदलाव से मुद्रा बाजार उपकरणों पर पैदावार प्रभावित हो सकती है, जिससे निवेशकों के रिटर्न पर संभावित प्रभाव पड़ सकता है।</a:t>
            </a:r>
          </a:p>
          <a:p>
            <a:r>
              <a:rPr lang="hi-IN" dirty="0" smtClean="0">
                <a:solidFill>
                  <a:srgbClr val="FF0000"/>
                </a:solidFill>
              </a:rPr>
              <a:t>सीमित निवेश विकल्प:  </a:t>
            </a:r>
            <a:r>
              <a:rPr lang="hi-IN" dirty="0" smtClean="0"/>
              <a:t>मुद्रा बाज़ार व्यापक वित्तीय बाज़ारों की तुलना में निवेश विकल्पों की एक सीमित श्रृंखला प्रदान करते हैं। अधिक विविध निवेश अवसरों या उच्च संभावित रिटर्न की तलाश करने वाले निवेशकों को अन्य वित्तीय बाजार क्षेत्रों का पता लगाने की आवश्यकता हो सकती है।</a:t>
            </a:r>
            <a:endParaRPr lang="en-US" dirty="0"/>
          </a:p>
        </p:txBody>
      </p:sp>
    </p:spTree>
    <p:extLst>
      <p:ext uri="{BB962C8B-B14F-4D97-AF65-F5344CB8AC3E}">
        <p14:creationId xmlns:p14="http://schemas.microsoft.com/office/powerpoint/2010/main" val="119594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मुद्रा बाज़ार खातों के पक्ष और विपक्ष</a:t>
            </a:r>
            <a:endParaRPr lang="en-US" dirty="0"/>
          </a:p>
        </p:txBody>
      </p:sp>
      <p:sp>
        <p:nvSpPr>
          <p:cNvPr id="3" name="Content Placeholder 2"/>
          <p:cNvSpPr>
            <a:spLocks noGrp="1"/>
          </p:cNvSpPr>
          <p:nvPr>
            <p:ph idx="1"/>
          </p:nvPr>
        </p:nvSpPr>
        <p:spPr/>
        <p:txBody>
          <a:bodyPr>
            <a:normAutofit fontScale="55000" lnSpcReduction="20000"/>
          </a:bodyPr>
          <a:lstStyle/>
          <a:p>
            <a:r>
              <a:rPr lang="hi-IN" dirty="0" smtClean="0"/>
              <a:t>:</a:t>
            </a:r>
          </a:p>
          <a:p>
            <a:r>
              <a:rPr lang="hi-IN" b="1" dirty="0" smtClean="0">
                <a:solidFill>
                  <a:srgbClr val="FF0000"/>
                </a:solidFill>
              </a:rPr>
              <a:t>पेशेवर</a:t>
            </a:r>
            <a:r>
              <a:rPr lang="hi-IN" i="1" dirty="0" smtClean="0">
                <a:solidFill>
                  <a:srgbClr val="FF0000"/>
                </a:solidFill>
              </a:rPr>
              <a:t>:</a:t>
            </a:r>
          </a:p>
          <a:p>
            <a:endParaRPr lang="hi-IN" dirty="0" smtClean="0"/>
          </a:p>
          <a:p>
            <a:r>
              <a:rPr lang="hi-IN" dirty="0" smtClean="0"/>
              <a:t>पारंपरिक बचत खातों की तुलना में अधिक ब्याज दरें।</a:t>
            </a:r>
          </a:p>
          <a:p>
            <a:r>
              <a:rPr lang="hi-IN" dirty="0" smtClean="0"/>
              <a:t>चेक-लेखन विशेषाधिकारों और हस्तांतरण के माध्यम से धन तक आसान पहुंच के साथ उच्च तरलता।</a:t>
            </a:r>
          </a:p>
          <a:p>
            <a:r>
              <a:rPr lang="hi-IN" dirty="0" smtClean="0"/>
              <a:t>बैंकों द्वारा प्रस्तावित खातों पर </a:t>
            </a:r>
            <a:r>
              <a:rPr lang="en-US" dirty="0" smtClean="0"/>
              <a:t>FDIC </a:t>
            </a:r>
            <a:r>
              <a:rPr lang="hi-IN" dirty="0" smtClean="0"/>
              <a:t>बीमा सुरक्षा।</a:t>
            </a:r>
          </a:p>
          <a:p>
            <a:r>
              <a:rPr lang="hi-IN" dirty="0" smtClean="0"/>
              <a:t>कम जोखिम वाले निवेश के कारण स्थिरता और सुरक्षा।</a:t>
            </a:r>
          </a:p>
          <a:p>
            <a:r>
              <a:rPr lang="hi-IN" b="1" dirty="0" smtClean="0">
                <a:solidFill>
                  <a:srgbClr val="FF0000"/>
                </a:solidFill>
              </a:rPr>
              <a:t>दोष:</a:t>
            </a:r>
          </a:p>
          <a:p>
            <a:endParaRPr lang="hi-IN" dirty="0" smtClean="0"/>
          </a:p>
          <a:p>
            <a:r>
              <a:rPr lang="hi-IN" dirty="0" smtClean="0"/>
              <a:t>उच्चतर न्यूनतम शेष आवश्यकताएँ।</a:t>
            </a:r>
          </a:p>
          <a:p>
            <a:r>
              <a:rPr lang="hi-IN" dirty="0" smtClean="0"/>
              <a:t>प्रति माह सीमित लेनदेन या निकासी।</a:t>
            </a:r>
          </a:p>
          <a:p>
            <a:r>
              <a:rPr lang="hi-IN" dirty="0" smtClean="0"/>
              <a:t>लंबी अवधि के निवेश की तुलना में कम रिटर्न.</a:t>
            </a:r>
          </a:p>
          <a:p>
            <a:r>
              <a:rPr lang="hi-IN" dirty="0" smtClean="0"/>
              <a:t>मुद्रास्फीति जोखिम के प्रति संवेदनशीलता.</a:t>
            </a:r>
          </a:p>
          <a:p>
            <a:r>
              <a:rPr lang="hi-IN" dirty="0" smtClean="0"/>
              <a:t>मनी मार्केट खाता खोलने से पहले इन कारकों पर विचार करना और अपने वित्तीय लक्ष्यों और जरूरतों का मूल्यांकन करना महत्वपूर्ण है।</a:t>
            </a:r>
            <a:endParaRPr lang="en-US" dirty="0"/>
          </a:p>
        </p:txBody>
      </p:sp>
    </p:spTree>
    <p:extLst>
      <p:ext uri="{BB962C8B-B14F-4D97-AF65-F5344CB8AC3E}">
        <p14:creationId xmlns:p14="http://schemas.microsoft.com/office/powerpoint/2010/main" val="195536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भारत में मनी मार्केट फंड में निवेश करने से पहले विचार करने योग्य कारक:</a:t>
            </a:r>
            <a:endParaRPr lang="en-US" dirty="0"/>
          </a:p>
        </p:txBody>
      </p:sp>
      <p:sp>
        <p:nvSpPr>
          <p:cNvPr id="3" name="Content Placeholder 2"/>
          <p:cNvSpPr>
            <a:spLocks noGrp="1"/>
          </p:cNvSpPr>
          <p:nvPr>
            <p:ph idx="1"/>
          </p:nvPr>
        </p:nvSpPr>
        <p:spPr/>
        <p:txBody>
          <a:bodyPr>
            <a:normAutofit fontScale="55000" lnSpcReduction="20000"/>
          </a:bodyPr>
          <a:lstStyle/>
          <a:p>
            <a:r>
              <a:rPr lang="hi-IN" dirty="0" smtClean="0"/>
              <a:t>भारत में मनी मार्केट फंड में निवेश के लिए विभिन्न कारकों पर सावधानीपूर्वक विचार करने की आवश्यकता होती है। मनी मार्केट फंड में निवेश करने से पहले विचार करने योग्य कुछ महत्वपूर्ण कारक हैं:</a:t>
            </a:r>
          </a:p>
          <a:p>
            <a:endParaRPr lang="hi-IN" dirty="0" smtClean="0"/>
          </a:p>
          <a:p>
            <a:r>
              <a:rPr lang="hi-IN" dirty="0" smtClean="0">
                <a:solidFill>
                  <a:srgbClr val="FF0000"/>
                </a:solidFill>
              </a:rPr>
              <a:t>निवेश उद्देश्य: </a:t>
            </a:r>
            <a:r>
              <a:rPr lang="hi-IN" dirty="0" smtClean="0"/>
              <a:t>अपने निवेश उद्देश्य को स्पष्ट करें, चाहे पूंजी संरक्षण, नियमित आय, या दोनों का संयोजन। मनी मार्केट फंड स्थिरता और तरलता प्रदान करने पर ध्यान केंद्रित करते हैं, जो उन्हें अल्पकालिक निवेश लक्ष्यों के लिए उपयुक्त बनाता है।</a:t>
            </a:r>
          </a:p>
          <a:p>
            <a:r>
              <a:rPr lang="hi-IN" dirty="0" smtClean="0">
                <a:solidFill>
                  <a:srgbClr val="FF0000"/>
                </a:solidFill>
              </a:rPr>
              <a:t>जोखिम सहनशीलता: </a:t>
            </a:r>
            <a:r>
              <a:rPr lang="hi-IN" dirty="0" smtClean="0"/>
              <a:t>अपनी जोखिम सहनशीलता का मूल्यांकन करें। जबकि मनी मार्केट फंड को आम तौर पर कम जोखिम वाला माना जाता है, ऋण प्रतिभूतियों में निवेश के साथ एक छोटा जोखिम अभी भी जुड़ा हुआ है। संभावित जोखिमों को समझें और सुनिश्चित करें कि वे आपके जोखिम सहनशीलता स्तर के अनुरूप हों।</a:t>
            </a:r>
          </a:p>
          <a:p>
            <a:r>
              <a:rPr lang="hi-IN" dirty="0" smtClean="0">
                <a:solidFill>
                  <a:srgbClr val="FF0000"/>
                </a:solidFill>
              </a:rPr>
              <a:t>फंड प्रदर्शन और ट्रैक रिकॉर्ड: </a:t>
            </a:r>
            <a:r>
              <a:rPr lang="hi-IN" dirty="0" smtClean="0"/>
              <a:t>आप जिस मनी मार्केट फंड में निवेश करना चाहते हैं, उसके प्रदर्शन और ट्रैक रिकॉर्ड पर शोध करें। ऐतिहासिक रिटर्न, व्यय अनुपात और फंड मैनेजर की विशेषज्ञता की समीक्षा करें। लगातार प्रदर्शन और अच्छे ट्रैक रिकॉर्ड वाले फंडों पर विचार करें।</a:t>
            </a:r>
          </a:p>
          <a:p>
            <a:r>
              <a:rPr lang="hi-IN" dirty="0" smtClean="0">
                <a:solidFill>
                  <a:srgbClr val="FF0000"/>
                </a:solidFill>
              </a:rPr>
              <a:t>व्यय अनुपात और शुल्क: </a:t>
            </a:r>
            <a:r>
              <a:rPr lang="hi-IN" dirty="0" smtClean="0"/>
              <a:t>विभिन्न मुद्रा बाजार फंडों से जुड़े व्यय अनुपात और शुल्क की तुलना करें। कम व्यय अनुपात आपके रिटर्न को अधिकतम करने में मदद कर सकता है, जबकि अत्यधिक शुल्क आपके समग्र लाभ को प्रभावित कर सकता है। प्रबंधन शुल्क, लेनदेन शुल्क और अन्य लागू शुल्कों पर ध्यान दें।</a:t>
            </a:r>
          </a:p>
          <a:p>
            <a:r>
              <a:rPr lang="hi-IN" dirty="0" smtClean="0">
                <a:solidFill>
                  <a:srgbClr val="FF0000"/>
                </a:solidFill>
              </a:rPr>
              <a:t>विनियामक ढाँचा: </a:t>
            </a:r>
            <a:r>
              <a:rPr lang="hi-IN" dirty="0" smtClean="0"/>
              <a:t>भारत में मुद्रा बाज़ार निधियों को नियंत्रित करने वाले विनियामक ढाँचे को समझें। अनुपालन सुनिश्चित करने और अपने निवेश की सुरक्षा के लिए नियामक अधिकारियों द्वारा लगाए गए नियमों और प्रतिबंधों से अवगत रहें।</a:t>
            </a:r>
          </a:p>
          <a:p>
            <a:r>
              <a:rPr lang="hi-IN" dirty="0" smtClean="0">
                <a:solidFill>
                  <a:srgbClr val="FF0000"/>
                </a:solidFill>
              </a:rPr>
              <a:t>कर निहितार्थ: </a:t>
            </a:r>
            <a:r>
              <a:rPr lang="hi-IN" dirty="0" smtClean="0"/>
              <a:t>मनी मार्केट फंड में निवेश के कर निहितार्थ पर विचार करें। ब्याज आय और किसी भी संभावित पूंजीगत लाभ कर के कर उपचार को समझें। अपनी स्थिति के विशिष्ट कर निहितार्थों को समझने के लिए किसी कर पेशेवर से परामर्श लें।</a:t>
            </a:r>
          </a:p>
          <a:p>
            <a:r>
              <a:rPr lang="hi-IN" dirty="0" smtClean="0">
                <a:solidFill>
                  <a:srgbClr val="FF0000"/>
                </a:solidFill>
              </a:rPr>
              <a:t>फंड प्रदाता और प्रतिष्ठा: </a:t>
            </a:r>
            <a:r>
              <a:rPr lang="hi-IN" dirty="0" smtClean="0"/>
              <a:t>फंड प्रदाता की प्रतिष्ठा और विश्वसनीयता का मूल्यांकन करें। मनी मार्केट फंड के प्रबंधन के मजबूत ट्रैक रिकॉर्ड वाले स्थापित फंड हाउस की तलाश करें। उनकी वित्तीय स्थिरता पर शोध करें।</a:t>
            </a:r>
            <a:endParaRPr lang="en-US" dirty="0"/>
          </a:p>
        </p:txBody>
      </p:sp>
    </p:spTree>
    <p:extLst>
      <p:ext uri="{BB962C8B-B14F-4D97-AF65-F5344CB8AC3E}">
        <p14:creationId xmlns:p14="http://schemas.microsoft.com/office/powerpoint/2010/main" val="2908364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मुद्रा बाजार निवेश का कराधान</a:t>
            </a:r>
            <a:endParaRPr lang="en-US" dirty="0"/>
          </a:p>
        </p:txBody>
      </p:sp>
      <p:sp>
        <p:nvSpPr>
          <p:cNvPr id="3" name="Content Placeholder 2"/>
          <p:cNvSpPr>
            <a:spLocks noGrp="1"/>
          </p:cNvSpPr>
          <p:nvPr>
            <p:ph idx="1"/>
          </p:nvPr>
        </p:nvSpPr>
        <p:spPr/>
        <p:txBody>
          <a:bodyPr>
            <a:normAutofit/>
          </a:bodyPr>
          <a:lstStyle/>
          <a:p>
            <a:r>
              <a:rPr lang="hi-IN" sz="2000" dirty="0" smtClean="0"/>
              <a:t>मुद्रा बाजार निवेश के कराधान में इन निवेशों से उत्पन्न ब्याज आय पर कर लगाना शामिल है। ब्याज आय को कर योग्य माना जाता है और आमतौर पर इसे सामान्य आय के रूप में वर्गीकृत किया जाता है। इस आय पर लागू कर की दर निवेशक की समग्र कर योग्य आय और प्रचलित कर कानूनों पर निर्भर करती है। वित्तीय संस्थान अर्जित कुल ब्याज आय की रिपोर्ट करने के लिए एक फॉर्म 1099-आईएनटी प्रदान करते हैं। कुछ मनी मार्केट फंडों को कर लाभ प्रदान करते हुए कर-मुक्त के रूप में नामित किया जा सकता है। पूंजीगत लाभ कर आम तौर पर उनके स्थिर शुद्ध संपत्ति मूल्य के कारण मुद्रा बाजार निवेश पर लागू नहीं होते हैं। राज्य और स्थानीय कर भी लागू हो सकते हैं। विशिष्ट कर दायित्वों को समझने के लिए कर पेशेवर से परामर्श की सिफारिश की जाती है।</a:t>
            </a:r>
            <a:endParaRPr lang="en-US" sz="2000" dirty="0"/>
          </a:p>
        </p:txBody>
      </p:sp>
    </p:spTree>
    <p:extLst>
      <p:ext uri="{BB962C8B-B14F-4D97-AF65-F5344CB8AC3E}">
        <p14:creationId xmlns:p14="http://schemas.microsoft.com/office/powerpoint/2010/main" val="2117656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chemeClr val="accent1">
                    <a:lumMod val="75000"/>
                  </a:schemeClr>
                </a:solidFill>
              </a:rPr>
              <a:t>निष्कर्ष</a:t>
            </a:r>
            <a:br>
              <a:rPr lang="hi-IN" dirty="0" smtClean="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hi-IN" sz="2000" dirty="0" smtClean="0">
                <a:solidFill>
                  <a:schemeClr val="accent6">
                    <a:lumMod val="75000"/>
                  </a:schemeClr>
                </a:solidFill>
              </a:rPr>
              <a:t>मुद्रा बाज़ार वित्तीय परिदृश्य का एक आकर्षक और अभिन्न अंग है। जोखिम को कम करते हुए अपने रिटर्न को अधिकतम करने की चाहत रखने वाले किसी भी व्यक्ति के लिए इसकी प्रमुख विशेषताओं, उपकरणों और निवेश रणनीतियों को समझना आवश्यक है। अपने निवेश में विविधता लाकर, संपूर्ण जोखिम मूल्यांकन करके और बाजार की स्थितियों के बारे में सूचित रहकर, आप आत्मविश्वास के साथ मुद्रा बाजार में नेविगेट कर सकते हैं।</a:t>
            </a:r>
            <a:endParaRPr lang="en-US" sz="2000" dirty="0">
              <a:solidFill>
                <a:schemeClr val="accent6">
                  <a:lumMod val="75000"/>
                </a:schemeClr>
              </a:solidFill>
            </a:endParaRPr>
          </a:p>
        </p:txBody>
      </p:sp>
    </p:spTree>
    <p:extLst>
      <p:ext uri="{BB962C8B-B14F-4D97-AF65-F5344CB8AC3E}">
        <p14:creationId xmlns:p14="http://schemas.microsoft.com/office/powerpoint/2010/main" val="133750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मुद्रा बाजार बनाम पूंजी बाजार: अंतर को समझना</a:t>
            </a:r>
            <a:endParaRPr lang="en-US" dirty="0"/>
          </a:p>
        </p:txBody>
      </p:sp>
      <p:sp>
        <p:nvSpPr>
          <p:cNvPr id="3" name="Content Placeholder 2"/>
          <p:cNvSpPr>
            <a:spLocks noGrp="1"/>
          </p:cNvSpPr>
          <p:nvPr>
            <p:ph idx="1"/>
          </p:nvPr>
        </p:nvSpPr>
        <p:spPr/>
        <p:txBody>
          <a:bodyPr>
            <a:normAutofit fontScale="55000" lnSpcReduction="20000"/>
          </a:bodyPr>
          <a:lstStyle/>
          <a:p>
            <a:r>
              <a:rPr lang="hi-IN" dirty="0" smtClean="0"/>
              <a:t>वित्त में, दो प्रमुख बाजार खंड धन के प्रवाह को सुविधाजनक बनाने और आर्थिक गतिविधियों का समर्थन करने में अलग-अलग भूमिका निभाते हैं: मुद्रा बाजार और पूंजी बाजार। जबकि दोनों बाजार आवश्यक कार्य करते हैं, वे व्यापार की जाने वाली प्रतिभूतियों के प्रकार, उनके निवेश क्षितिज और प्रतिभागियों की प्रकृति के संबंध में भिन्न होते हैं। आइए मुद्रा बाजार और पूंजी बाजार के बीच असमानताओं पर गौर करें:</a:t>
            </a:r>
          </a:p>
          <a:p>
            <a:endParaRPr lang="hi-IN" dirty="0" smtClean="0"/>
          </a:p>
          <a:p>
            <a:r>
              <a:rPr lang="hi-IN" dirty="0" smtClean="0">
                <a:solidFill>
                  <a:srgbClr val="FF0000"/>
                </a:solidFill>
              </a:rPr>
              <a:t>मुख्य अंतर:</a:t>
            </a:r>
          </a:p>
          <a:p>
            <a:endParaRPr lang="hi-IN" dirty="0" smtClean="0"/>
          </a:p>
          <a:p>
            <a:r>
              <a:rPr lang="hi-IN" dirty="0" smtClean="0">
                <a:solidFill>
                  <a:srgbClr val="FF0000"/>
                </a:solidFill>
              </a:rPr>
              <a:t>प्रतिभूतियाँ :</a:t>
            </a:r>
            <a:r>
              <a:rPr lang="hi-IN" dirty="0" smtClean="0"/>
              <a:t> मुद्रा बाज़ार मुख्य रूप से अल्पकालिक ऋण उपकरणों से निपटते हैं, जबकि पूंजी बाज़ार में स्टॉक और बॉन्ड सहित दीर्घकालिक प्रतिभूतियाँ शामिल होती हैं।</a:t>
            </a:r>
          </a:p>
          <a:p>
            <a:r>
              <a:rPr lang="hi-IN" dirty="0" smtClean="0">
                <a:solidFill>
                  <a:srgbClr val="FF0000"/>
                </a:solidFill>
              </a:rPr>
              <a:t>परिपक्वता : </a:t>
            </a:r>
            <a:r>
              <a:rPr lang="hi-IN" dirty="0" smtClean="0"/>
              <a:t>मुद्रा बाजार प्रतिभूतियों की परिपक्वता अवधि एक वर्ष या उससे कम होती है, जबकि पूंजी बाजार प्रतिभूतियों की परिपक्वता अवधि एक वर्ष से अधिक होती है।</a:t>
            </a:r>
          </a:p>
          <a:p>
            <a:r>
              <a:rPr lang="hi-IN" dirty="0" smtClean="0">
                <a:solidFill>
                  <a:srgbClr val="FF0000"/>
                </a:solidFill>
              </a:rPr>
              <a:t>जोखिम और रिटर्न : </a:t>
            </a:r>
            <a:r>
              <a:rPr lang="hi-IN" dirty="0" smtClean="0"/>
              <a:t>मुद्रा बाजार के उपकरण आम तौर पर कम जोखिम वाले होते हैं और मामूली रिटर्न देते हैं, जबकि पूंजी बाजार की प्रतिभूतियों में जोखिम के विभिन्न स्तर होते हैं और उच्च रिटर्न की संभावना होती है।</a:t>
            </a:r>
          </a:p>
          <a:p>
            <a:r>
              <a:rPr lang="hi-IN" dirty="0" smtClean="0">
                <a:solidFill>
                  <a:srgbClr val="FF0000"/>
                </a:solidFill>
              </a:rPr>
              <a:t>निवेश क्षितिज : </a:t>
            </a:r>
            <a:r>
              <a:rPr lang="hi-IN" dirty="0" smtClean="0"/>
              <a:t>मुद्रा बाजार निवेश का फोकस अल्पकालिक होता है, आमतौर पर रात भर से लेकर एक वर्ष तक, जबकि पूंजी बाजार निवेश का दीर्घकालिक क्षितिज होता है, जो कई वर्षों या उससे अधिक तक फैला होता है।</a:t>
            </a:r>
          </a:p>
          <a:p>
            <a:r>
              <a:rPr lang="hi-IN" dirty="0" smtClean="0">
                <a:solidFill>
                  <a:srgbClr val="FF0000"/>
                </a:solidFill>
              </a:rPr>
              <a:t>प्रतिभागी : </a:t>
            </a:r>
            <a:r>
              <a:rPr lang="hi-IN" dirty="0" smtClean="0"/>
              <a:t>मुद्रा बाज़ार कई प्रतिभागियों को आकर्षित करता है, जिनमें सरकारें, वित्तीय संस्थान, निगम, व्यक्तिगत निवेशक और म्यूचुअल फंड शामिल हैं। पूंजी बाज़ार में मिश्रण शामिल होता है।</a:t>
            </a:r>
            <a:endParaRPr lang="en-US" dirty="0"/>
          </a:p>
        </p:txBody>
      </p:sp>
    </p:spTree>
    <p:extLst>
      <p:ext uri="{BB962C8B-B14F-4D97-AF65-F5344CB8AC3E}">
        <p14:creationId xmlns:p14="http://schemas.microsoft.com/office/powerpoint/2010/main" val="351986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00B0F0"/>
                </a:solidFill>
              </a:rPr>
              <a:t>पूंजी बाजार का अर्थ</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hi-IN" sz="2400" dirty="0" smtClean="0">
                <a:solidFill>
                  <a:schemeClr val="accent5">
                    <a:lumMod val="60000"/>
                    <a:lumOff val="40000"/>
                  </a:schemeClr>
                </a:solidFill>
              </a:rPr>
              <a:t>पूंजी बाजार वह प्रबंध व्यवस्था है जहां व्यवसाय और उद्योगों के लिए एक लम्बे समय के लिए ऋणों की व्यवस्था होती है।</a:t>
            </a:r>
            <a:endParaRPr lang="en-US" sz="2400" dirty="0" smtClean="0">
              <a:solidFill>
                <a:schemeClr val="accent5">
                  <a:lumMod val="60000"/>
                  <a:lumOff val="40000"/>
                </a:schemeClr>
              </a:solidFill>
            </a:endParaRPr>
          </a:p>
          <a:p>
            <a:r>
              <a:rPr lang="en-US" sz="2400" dirty="0" smtClean="0"/>
              <a:t>Definition</a:t>
            </a:r>
          </a:p>
          <a:p>
            <a:r>
              <a:rPr lang="hi-IN" sz="2400" dirty="0" smtClean="0">
                <a:solidFill>
                  <a:schemeClr val="accent6">
                    <a:lumMod val="75000"/>
                  </a:schemeClr>
                </a:solidFill>
              </a:rPr>
              <a:t>पूंजी बाजार वह बाजार है जहां निगम और सरकारें अपनी मध्यम से दीर्घकालिक वित्तीय जरूरतों को पूरा करने के लिए बांड और शेयर जैसी वित्तीय संपत्तियां जारी करती हैं।</a:t>
            </a:r>
            <a:endParaRPr lang="en-US" sz="2400" dirty="0">
              <a:solidFill>
                <a:schemeClr val="accent6">
                  <a:lumMod val="75000"/>
                </a:schemeClr>
              </a:solidFill>
            </a:endParaRPr>
          </a:p>
        </p:txBody>
      </p:sp>
    </p:spTree>
    <p:extLst>
      <p:ext uri="{BB962C8B-B14F-4D97-AF65-F5344CB8AC3E}">
        <p14:creationId xmlns:p14="http://schemas.microsoft.com/office/powerpoint/2010/main" val="371729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8182"/>
            <a:ext cx="10515600" cy="5528781"/>
          </a:xfrm>
        </p:spPr>
        <p:txBody>
          <a:bodyPr>
            <a:normAutofit/>
          </a:bodyPr>
          <a:lstStyle/>
          <a:p>
            <a:r>
              <a:rPr lang="hi-IN" sz="2400" dirty="0" smtClean="0"/>
              <a:t>मुद्रा बाजार एक संगठित विनिमय बाजार है जहां प्रतिभागी एक वर्ष या उससे कम की औसत परिपक्वता के साथ अल्पकालिक, उच्च गुणवत्ता वाली ऋण प्रतिभूतियां उधार ले सकते हैं। यह सरकारों, बैंकों और अन्य बड़े संस्थानों को उनकी अल्पकालिक नकदी प्रवाह जरूरतों को पूरा करने के लिए अल्पकालिक प्रतिभूतियां बेचने में सक्षम बनाता है। मुद्रा बाज़ार व्यक्तिगत निवेशकों को कम जोखिम वाली सेटिंग में छोटी मात्रा में पैसा निवेश करने की भी अनुमति देता है। मुद्रा बाजार में कारोबार किए जाने वाले कुछ उपकरणों में ट्रेजरी बिल, जमा प्रमाणपत्र, वाणिज्यिक पत्र, संघीय निधि, विनिमय बिल और अल्पकालिक बंधक-समर्थित प्रतिभूतियां और परिसंपत्ति-समर्थित प्रतिभूतियां शामिल हैं।</a:t>
            </a:r>
          </a:p>
          <a:p>
            <a:endParaRPr lang="hi-IN" sz="2400" dirty="0" smtClean="0"/>
          </a:p>
          <a:p>
            <a:r>
              <a:rPr lang="hi-IN" sz="2400" dirty="0" smtClean="0"/>
              <a:t>अल्पकालिक नकदी प्रवाह की आवश्यकता वाले बड़े निगम अपने डीलर के माध्यम से सीधे बाजार से उधार ले सकते हैं, जबकि अतिरिक्त नकदी वाली छोटी कंपनियां मुद्रा बाजार म्यूचुअल फंड के माध्यम से उधार ले सकती हैं।</a:t>
            </a:r>
            <a:endParaRPr lang="en-US" sz="2400" dirty="0"/>
          </a:p>
        </p:txBody>
      </p:sp>
    </p:spTree>
    <p:extLst>
      <p:ext uri="{BB962C8B-B14F-4D97-AF65-F5344CB8AC3E}">
        <p14:creationId xmlns:p14="http://schemas.microsoft.com/office/powerpoint/2010/main" val="7239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00B0F0"/>
                </a:solidFill>
              </a:rPr>
              <a:t>भारत में पूंजी बाजार</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hi-IN" sz="2400" dirty="0" smtClean="0">
                <a:solidFill>
                  <a:schemeClr val="accent1">
                    <a:lumMod val="75000"/>
                  </a:schemeClr>
                </a:solidFill>
              </a:rPr>
              <a:t>पूंजी बाजार देश की पूंजीवादी व्यवस्था को समर्थन प्रदान करता है। भारतीय प्रतिभूति और विनिमय बोर्ड (</a:t>
            </a:r>
            <a:r>
              <a:rPr lang="en-US" sz="2400" dirty="0" smtClean="0">
                <a:solidFill>
                  <a:schemeClr val="accent1">
                    <a:lumMod val="75000"/>
                  </a:schemeClr>
                </a:solidFill>
              </a:rPr>
              <a:t>SEBI), </a:t>
            </a:r>
            <a:r>
              <a:rPr lang="hi-IN" sz="2400" dirty="0" smtClean="0">
                <a:solidFill>
                  <a:schemeClr val="accent1">
                    <a:lumMod val="75000"/>
                  </a:schemeClr>
                </a:solidFill>
              </a:rPr>
              <a:t>भारतीय रिजर्व बैंक के साथ, भारतीय प्रतिभूति बाजार के लिए दो नियामक प्राधिकरण हैं, जो निवेशकों की सुरक्षा करते हैं और भारत में पूंजी बाजार की सूक्ष्म संरचना में सुधार करते हैं। सूचना प्रौद्योगिकी के बढ़ते अनुप्रयोग के साथ, स्टॉक एक्सचेंजों के ट्रेडिंग प्लेटफॉर्म अपने ट्रेडिंग टर्मिनलों के माध्यम से देश में कहीं से भी पहुंच योग्य हैं।</a:t>
            </a:r>
            <a:endParaRPr lang="en-US" sz="2400" dirty="0">
              <a:solidFill>
                <a:schemeClr val="accent1">
                  <a:lumMod val="75000"/>
                </a:schemeClr>
              </a:solidFill>
            </a:endParaRPr>
          </a:p>
        </p:txBody>
      </p:sp>
    </p:spTree>
    <p:extLst>
      <p:ext uri="{BB962C8B-B14F-4D97-AF65-F5344CB8AC3E}">
        <p14:creationId xmlns:p14="http://schemas.microsoft.com/office/powerpoint/2010/main" val="357831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0000"/>
                </a:solidFill>
              </a:rPr>
              <a:t>भारत में पूंजी बाजार</a:t>
            </a:r>
            <a:br>
              <a:rPr lang="hi-IN"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1165867"/>
            <a:ext cx="10515600" cy="5188633"/>
          </a:xfrm>
        </p:spPr>
        <p:txBody>
          <a:bodyPr>
            <a:noAutofit/>
          </a:bodyPr>
          <a:lstStyle/>
          <a:p>
            <a:r>
              <a:rPr lang="hi-IN" sz="2000" dirty="0" smtClean="0"/>
              <a:t>विश्व अर्थव्यवस्था में भारत की उचित हिस्सेदारी है और इसलिए भारत के पूंजी बाजार या शेयर बाजार विश्व अर्थव्यवस्था का एक बड़ा हिस्सा बनाते हैं। पूंजी बाजार वित्तीय प्रणाली के लिए महत्वपूर्ण है।</a:t>
            </a:r>
          </a:p>
          <a:p>
            <a:endParaRPr lang="hi-IN" sz="2000" dirty="0" smtClean="0"/>
          </a:p>
          <a:p>
            <a:r>
              <a:rPr lang="hi-IN" sz="2000" dirty="0" smtClean="0">
                <a:solidFill>
                  <a:srgbClr val="00B0F0"/>
                </a:solidFill>
              </a:rPr>
              <a:t>पूंजी बाजार दो मुख्य प्रकार के होते हैं। </a:t>
            </a:r>
            <a:endParaRPr lang="en-US" sz="2000" dirty="0" smtClean="0">
              <a:solidFill>
                <a:srgbClr val="00B0F0"/>
              </a:solidFill>
            </a:endParaRPr>
          </a:p>
          <a:p>
            <a:r>
              <a:rPr lang="hi-IN" sz="2000" dirty="0" smtClean="0"/>
              <a:t>प्राथमिक बाज़ार और द्वितीयक बाज़ार। </a:t>
            </a:r>
            <a:endParaRPr lang="en-US" sz="2000" dirty="0" smtClean="0"/>
          </a:p>
          <a:p>
            <a:r>
              <a:rPr lang="hi-IN" sz="2000" dirty="0" smtClean="0"/>
              <a:t>प्राथमिक बाज़ार में, कंपनियाँ, सरकारें या सार्वजनिक क्षेत्र के संस्थान बांड जारी करके धन जुटा सकते हैं। साथ ही, निगम आरंभिक सार्वजनिक पेशकश (आईपीओ) के माध्यम से नया स्टॉक बेच सकते हैं और उसके माध्यम से धन जुटा सकते हैं। इस प्रकार प्राथमिक बाज़ार में पार्टी सीधे किसी कंपनी के शेयर खरीदती है। निवेशकों को नए शेयर बेचने की प्रक्रिया को अंडरराइटिंग कहा जाता है।</a:t>
            </a:r>
          </a:p>
          <a:p>
            <a:endParaRPr lang="hi-IN" sz="2000" dirty="0" smtClean="0"/>
          </a:p>
          <a:p>
            <a:r>
              <a:rPr lang="hi-IN" sz="2000" dirty="0" smtClean="0"/>
              <a:t>सेकेंडरी मार्केट में ग्राहकों द्वारा स्टॉक, शेयर और बॉन्ड आदि खरीदे और बेचे जाते हैं। द्वितीयक पूंजी बाजारों के उदाहरणों में एनएसई, बीएसई आदि जैसे स्टॉक एक्सचेंज शामिल हैं। इन बाजारों में, वर्तमान समय की तकनीक का उपयोग करके, शेयर और बांड आदि पार्टियों या लोगों द्वारा बेचे और खरीदे जाते हैं।</a:t>
            </a:r>
            <a:endParaRPr lang="en-US" sz="2000" dirty="0"/>
          </a:p>
        </p:txBody>
      </p:sp>
    </p:spTree>
    <p:extLst>
      <p:ext uri="{BB962C8B-B14F-4D97-AF65-F5344CB8AC3E}">
        <p14:creationId xmlns:p14="http://schemas.microsoft.com/office/powerpoint/2010/main" val="266503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भारतीय पूंजी बाजार में व्यापक घटक</a:t>
            </a:r>
            <a:endParaRPr lang="en-US" dirty="0"/>
          </a:p>
        </p:txBody>
      </p:sp>
      <p:sp>
        <p:nvSpPr>
          <p:cNvPr id="3" name="Content Placeholder 2"/>
          <p:cNvSpPr>
            <a:spLocks noGrp="1"/>
          </p:cNvSpPr>
          <p:nvPr>
            <p:ph idx="1"/>
          </p:nvPr>
        </p:nvSpPr>
        <p:spPr>
          <a:xfrm>
            <a:off x="838200" y="1825625"/>
            <a:ext cx="10515600" cy="4725646"/>
          </a:xfrm>
        </p:spPr>
        <p:txBody>
          <a:bodyPr>
            <a:normAutofit fontScale="47500" lnSpcReduction="20000"/>
          </a:bodyPr>
          <a:lstStyle/>
          <a:p>
            <a:r>
              <a:rPr lang="hi-IN" dirty="0" smtClean="0">
                <a:solidFill>
                  <a:srgbClr val="00B0F0"/>
                </a:solidFill>
              </a:rPr>
              <a:t>धन जुटाने वाले</a:t>
            </a:r>
          </a:p>
          <a:p>
            <a:r>
              <a:rPr lang="hi-IN" dirty="0" smtClean="0"/>
              <a:t>फंड रेज़र्स ऐसी कंपनियां हैं जो घरेलू और विदेशी स्रोतों, सार्वजनिक और निजी दोनों से धन जुटाती हैं। निम्नलिखित स्रोत कंपनियों को धन जुटाने में मदद करते हैं।</a:t>
            </a:r>
          </a:p>
          <a:p>
            <a:endParaRPr lang="hi-IN" dirty="0" smtClean="0"/>
          </a:p>
          <a:p>
            <a:r>
              <a:rPr lang="hi-IN" dirty="0" smtClean="0">
                <a:solidFill>
                  <a:srgbClr val="00B0F0"/>
                </a:solidFill>
              </a:rPr>
              <a:t>निधि प्रदाता</a:t>
            </a:r>
          </a:p>
          <a:p>
            <a:r>
              <a:rPr lang="hi-IN" dirty="0" smtClean="0"/>
              <a:t>फंड प्रदाता वे संस्थाएं हैं जो पूंजी बाजार में निवेश करती हैं। इन्हें घरेलू और विदेशी निवेशकों, संस्थागत और खुदरा निवेशकों के रूप में वर्गीकृत किया जा सकता है। सूची में प्राथमिक बाजार के मुद्दों के ग्राहक, द्वितीयक बाजार में खरीदारी करने वाले निवेशक , व्यापारी, सट्टेबाज, एफआईआई/उप-खाते, म्यूचुअल फंड, उद्यम पूंजी फंड, एनआरआई, एडीआर/जीडीआर निवेशक आदि शामिल हैं।</a:t>
            </a:r>
          </a:p>
          <a:p>
            <a:endParaRPr lang="hi-IN" dirty="0" smtClean="0"/>
          </a:p>
          <a:p>
            <a:r>
              <a:rPr lang="hi-IN" dirty="0" smtClean="0">
                <a:solidFill>
                  <a:srgbClr val="00B0F0"/>
                </a:solidFill>
              </a:rPr>
              <a:t>बिचौलियों</a:t>
            </a:r>
          </a:p>
          <a:p>
            <a:r>
              <a:rPr lang="hi-IN" dirty="0" smtClean="0"/>
              <a:t>मध्यस्थ बाजार में सेवा प्रदाता हैं, जिनमें स्टॉक ब्रोकर, सब-ब्रोकर, फाइनेंसर, मर्चेंट बैंकर, अंडरराइटर, डिपॉजिटरी प्रतिभागी, रजिस्ट्रार और ट्रांसफर एजेंट, एफआईआई / उप-खाते, म्यूचुअल फंड, उद्यम पूंजी फंड, पोर्टफोलियो मैनेजर, संरक्षक आदि शामिल हैं। .</a:t>
            </a:r>
          </a:p>
          <a:p>
            <a:endParaRPr lang="hi-IN" dirty="0" smtClean="0"/>
          </a:p>
          <a:p>
            <a:r>
              <a:rPr lang="hi-IN" dirty="0" smtClean="0">
                <a:solidFill>
                  <a:srgbClr val="00B0F0"/>
                </a:solidFill>
              </a:rPr>
              <a:t>संगठनों</a:t>
            </a:r>
          </a:p>
          <a:p>
            <a:r>
              <a:rPr lang="hi-IN" dirty="0" smtClean="0"/>
              <a:t>संगठनों में एमसीएक्स-एसएक्स, बीएसई, एनएसई, अन्य क्षेत्रीय स्टॉक एक्सचेंज और दो डिपॉजिटरी नेशनल सिक्योरिटीज डिपॉजिटरी लिमिटेड (एनएसडीएल) और सेंट्रल सिक्योरिटीज डिपॉजिटरी लिमिटेड (सीएसडीएल) जैसी विभिन्न संस्थाएं शामिल हैं।</a:t>
            </a:r>
            <a:endParaRPr lang="en-US" dirty="0" smtClean="0"/>
          </a:p>
          <a:p>
            <a:r>
              <a:rPr lang="hi-IN" dirty="0" smtClean="0">
                <a:solidFill>
                  <a:srgbClr val="00B0F0"/>
                </a:solidFill>
              </a:rPr>
              <a:t>बाज़ार नियामक</a:t>
            </a:r>
          </a:p>
          <a:p>
            <a:r>
              <a:rPr lang="hi-IN" dirty="0" smtClean="0"/>
              <a:t>बाज़ार नियामकों में भारतीय प्रतिभूति और विनिमय बोर्ड (</a:t>
            </a:r>
            <a:r>
              <a:rPr lang="en-US" dirty="0" smtClean="0"/>
              <a:t>SEBI), </a:t>
            </a:r>
            <a:r>
              <a:rPr lang="hi-IN" dirty="0" smtClean="0"/>
              <a:t>भारतीय रिज़र्व बैंक (</a:t>
            </a:r>
            <a:r>
              <a:rPr lang="en-US" dirty="0" smtClean="0"/>
              <a:t>RBI), </a:t>
            </a:r>
            <a:r>
              <a:rPr lang="hi-IN" dirty="0" smtClean="0"/>
              <a:t>और कंपनी मामलों का विभाग (</a:t>
            </a:r>
            <a:r>
              <a:rPr lang="en-US" dirty="0" smtClean="0"/>
              <a:t>DCA) </a:t>
            </a:r>
            <a:r>
              <a:rPr lang="hi-IN" dirty="0" smtClean="0"/>
              <a:t>शामिल हैं।</a:t>
            </a:r>
          </a:p>
          <a:p>
            <a:endParaRPr lang="en-US" dirty="0"/>
          </a:p>
        </p:txBody>
      </p:sp>
    </p:spTree>
    <p:extLst>
      <p:ext uri="{BB962C8B-B14F-4D97-AF65-F5344CB8AC3E}">
        <p14:creationId xmlns:p14="http://schemas.microsoft.com/office/powerpoint/2010/main" val="275665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पूंजी बाजार के प्रकार</a:t>
            </a:r>
            <a:endParaRPr lang="en-US" dirty="0"/>
          </a:p>
        </p:txBody>
      </p:sp>
      <p:sp>
        <p:nvSpPr>
          <p:cNvPr id="3" name="Content Placeholder 2"/>
          <p:cNvSpPr>
            <a:spLocks noGrp="1"/>
          </p:cNvSpPr>
          <p:nvPr>
            <p:ph idx="1"/>
          </p:nvPr>
        </p:nvSpPr>
        <p:spPr/>
        <p:txBody>
          <a:bodyPr>
            <a:normAutofit fontScale="62500" lnSpcReduction="20000"/>
          </a:bodyPr>
          <a:lstStyle/>
          <a:p>
            <a:r>
              <a:rPr lang="hi-IN" dirty="0" smtClean="0"/>
              <a:t>भारत में पूंजी बाजार के दो प्रकार हैं</a:t>
            </a:r>
            <a:endParaRPr lang="en-US" dirty="0" smtClean="0"/>
          </a:p>
          <a:p>
            <a:r>
              <a:rPr lang="hi-IN" dirty="0" smtClean="0">
                <a:solidFill>
                  <a:srgbClr val="FF0000"/>
                </a:solidFill>
              </a:rPr>
              <a:t>1. संगठित पूंजी बाजार(</a:t>
            </a:r>
            <a:r>
              <a:rPr lang="en-US" dirty="0" smtClean="0">
                <a:solidFill>
                  <a:srgbClr val="FF0000"/>
                </a:solidFill>
              </a:rPr>
              <a:t>FORMAL OR ORGANISED CAPITAL MARKET)- </a:t>
            </a:r>
          </a:p>
          <a:p>
            <a:r>
              <a:rPr lang="hi-IN" dirty="0" smtClean="0"/>
              <a:t>संगठित पूंजी बाजार के अंतर्गत वित्त संबंधी कार्य पंजीबद्ध विभिन्न वित्तीय संस्थाएं करती हैं, जो विभिन्न सार्वजनिक क्षेत्रों से निजी वस्तुओं को एकत्र कर दीर्घकालीन पूंजी की व्यवस्था करती है जैसे-</a:t>
            </a:r>
          </a:p>
          <a:p>
            <a:endParaRPr lang="hi-IN" dirty="0" smtClean="0"/>
          </a:p>
          <a:p>
            <a:r>
              <a:rPr lang="hi-IN" dirty="0" smtClean="0"/>
              <a:t>भारतीय यूनिट ट्रस्ट (</a:t>
            </a:r>
            <a:r>
              <a:rPr lang="en-US" dirty="0" smtClean="0"/>
              <a:t>UTI), </a:t>
            </a:r>
            <a:r>
              <a:rPr lang="hi-IN" dirty="0" smtClean="0"/>
              <a:t>जीवन बीमा निगम (</a:t>
            </a:r>
            <a:r>
              <a:rPr lang="en-US" dirty="0" smtClean="0"/>
              <a:t>LIC), </a:t>
            </a:r>
            <a:r>
              <a:rPr lang="hi-IN" dirty="0" smtClean="0"/>
              <a:t>भारतीय लघु उद्योग विकास बैंक(</a:t>
            </a:r>
            <a:r>
              <a:rPr lang="en-US" dirty="0" smtClean="0"/>
              <a:t>SIDBI), </a:t>
            </a:r>
            <a:r>
              <a:rPr lang="hi-IN" dirty="0" smtClean="0"/>
              <a:t>वाणिज्य बैंक, उद्योग वित्त निगम (</a:t>
            </a:r>
            <a:r>
              <a:rPr lang="en-US" dirty="0" smtClean="0"/>
              <a:t>IFC), </a:t>
            </a:r>
            <a:r>
              <a:rPr lang="hi-IN" dirty="0" smtClean="0"/>
              <a:t>भारतीय उद्योग साख एवं विनियोग निगम (</a:t>
            </a:r>
            <a:r>
              <a:rPr lang="en-US" dirty="0" smtClean="0"/>
              <a:t>ICICI, </a:t>
            </a:r>
            <a:r>
              <a:rPr lang="hi-IN" dirty="0" smtClean="0"/>
              <a:t>भारतीय उद्योग विकास बैंक (</a:t>
            </a:r>
            <a:r>
              <a:rPr lang="en-US" dirty="0" smtClean="0"/>
              <a:t>IDBI), </a:t>
            </a:r>
            <a:r>
              <a:rPr lang="hi-IN" dirty="0" smtClean="0"/>
              <a:t>राष्ट्रीय औद्योगिक विकास निगम (</a:t>
            </a:r>
            <a:r>
              <a:rPr lang="en-US" dirty="0" smtClean="0"/>
              <a:t>NIDC), </a:t>
            </a:r>
            <a:r>
              <a:rPr lang="hi-IN" dirty="0" smtClean="0"/>
              <a:t>भारतीय औद्योगिक पुनर्निर्माण बैंक (</a:t>
            </a:r>
            <a:r>
              <a:rPr lang="en-US" dirty="0" smtClean="0"/>
              <a:t>IRBI), </a:t>
            </a:r>
            <a:r>
              <a:rPr lang="hi-IN" dirty="0" smtClean="0"/>
              <a:t>सामान्य बीमा निगम (</a:t>
            </a:r>
            <a:r>
              <a:rPr lang="en-US" dirty="0" smtClean="0"/>
              <a:t>GIC), </a:t>
            </a:r>
            <a:r>
              <a:rPr lang="hi-IN" dirty="0" smtClean="0"/>
              <a:t>राज्य वित्तीय संस्थाएं (</a:t>
            </a:r>
            <a:r>
              <a:rPr lang="en-US" dirty="0" smtClean="0"/>
              <a:t>SFCs), </a:t>
            </a:r>
            <a:r>
              <a:rPr lang="hi-IN" dirty="0" smtClean="0"/>
              <a:t>आवासीय वित बैंक (</a:t>
            </a:r>
            <a:r>
              <a:rPr lang="en-US" dirty="0" smtClean="0"/>
              <a:t>RFB) </a:t>
            </a:r>
            <a:r>
              <a:rPr lang="hi-IN" dirty="0" smtClean="0"/>
              <a:t>आदि प्रमुख है‌। इन सभी का नियंत्रण भारतीय विनियम बोर्ड (</a:t>
            </a:r>
            <a:r>
              <a:rPr lang="en-US" dirty="0" smtClean="0"/>
              <a:t>SEBI) </a:t>
            </a:r>
            <a:r>
              <a:rPr lang="hi-IN" dirty="0" smtClean="0"/>
              <a:t>द्वारा किया जाता है।</a:t>
            </a:r>
          </a:p>
          <a:p>
            <a:endParaRPr lang="hi-IN" dirty="0" smtClean="0"/>
          </a:p>
          <a:p>
            <a:r>
              <a:rPr lang="hi-IN" u="sng" dirty="0" smtClean="0">
                <a:solidFill>
                  <a:srgbClr val="00B0F0"/>
                </a:solidFill>
              </a:rPr>
              <a:t>2. असंगठित या गैर संगठित बाजार (</a:t>
            </a:r>
            <a:r>
              <a:rPr lang="en-US" u="sng" dirty="0" smtClean="0">
                <a:solidFill>
                  <a:srgbClr val="00B0F0"/>
                </a:solidFill>
              </a:rPr>
              <a:t>INTERNAL OR UNORGANISED MARKET)- </a:t>
            </a:r>
          </a:p>
          <a:p>
            <a:r>
              <a:rPr lang="hi-IN" dirty="0" smtClean="0"/>
              <a:t>इसे अनौपचारिक बाजार भी कहा जाता है, इसमें देसी बैंकर्स, साहूकार, महाजन आदि प्रमुख होते हैं। काले धन का बहुत बड़ा भाग गए असंगठित क्षेत्र में वित्त व्यवस्था करता है। यह उद्योग व्यापार तथा कृषि क्षेत्रों में पूंजी का विनियोजन करते हैं। इनकी ब्याज दरें और वित्तीय नीति कभी भी एक समान नहीं होती है। जिसके परिणाम स्वरुप यह साहूकार कभी-कभी ऊंची दर पर ऋण देकर अधिक लाभ कमाने का प्रयास करते हैं। भारतीय रिजर्व बैंक इन पर नियंत्रण करने के लिए प्रयास करता है।</a:t>
            </a:r>
            <a:endParaRPr lang="en-US" dirty="0"/>
          </a:p>
        </p:txBody>
      </p:sp>
    </p:spTree>
    <p:extLst>
      <p:ext uri="{BB962C8B-B14F-4D97-AF65-F5344CB8AC3E}">
        <p14:creationId xmlns:p14="http://schemas.microsoft.com/office/powerpoint/2010/main" val="376191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प्राथमिक पूंजी बाजार क्या है</a:t>
            </a:r>
            <a:endParaRPr lang="en-US" dirty="0"/>
          </a:p>
        </p:txBody>
      </p:sp>
      <p:sp>
        <p:nvSpPr>
          <p:cNvPr id="3" name="Content Placeholder 2"/>
          <p:cNvSpPr>
            <a:spLocks noGrp="1"/>
          </p:cNvSpPr>
          <p:nvPr>
            <p:ph idx="1"/>
          </p:nvPr>
        </p:nvSpPr>
        <p:spPr/>
        <p:txBody>
          <a:bodyPr/>
          <a:lstStyle/>
          <a:p>
            <a:r>
              <a:rPr lang="hi-IN" sz="2000" dirty="0" smtClean="0"/>
              <a:t>प्राथमिक पूंजी बाजार का आशय उस बाजार से है, जिसमें नए ब्रांड का निर्माण किया जाता है, इसे नवीन निर्गम बाजार भी कहा जाता है। जिस बाजार में कंपनियों द्वारा प्रथम बार कोई नई चीज बेची जाती है, उसे प्राथमिक बाजार कहा जाता है।</a:t>
            </a:r>
            <a:endParaRPr lang="en-US" sz="2000" dirty="0" smtClean="0"/>
          </a:p>
          <a:p>
            <a:r>
              <a:rPr lang="en-US" sz="2000" dirty="0" smtClean="0">
                <a:solidFill>
                  <a:schemeClr val="accent6">
                    <a:lumMod val="50000"/>
                  </a:schemeClr>
                </a:solidFill>
              </a:rPr>
              <a:t>Definition</a:t>
            </a:r>
            <a:endParaRPr lang="hi-IN" sz="2000" dirty="0" smtClean="0">
              <a:solidFill>
                <a:schemeClr val="accent6">
                  <a:lumMod val="50000"/>
                </a:schemeClr>
              </a:solidFill>
            </a:endParaRPr>
          </a:p>
          <a:p>
            <a:r>
              <a:rPr lang="hi-IN" sz="2000" dirty="0" smtClean="0"/>
              <a:t>प्राथमिक बाज़ार (नये निर्गम बाज़ार) वह जगह है जहाँ प्रतिभूतियाँ पहली बार सार्वजनिक रूप से जारी और कारोबार की जाती हैं।</a:t>
            </a:r>
          </a:p>
          <a:p>
            <a:endParaRPr lang="en-US" dirty="0"/>
          </a:p>
        </p:txBody>
      </p:sp>
    </p:spTree>
    <p:extLst>
      <p:ext uri="{BB962C8B-B14F-4D97-AF65-F5344CB8AC3E}">
        <p14:creationId xmlns:p14="http://schemas.microsoft.com/office/powerpoint/2010/main" val="403559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प्राथमिक पूंजी बाजार की पांच विशेषताएं </a:t>
            </a:r>
            <a:endParaRPr lang="en-US" dirty="0"/>
          </a:p>
        </p:txBody>
      </p:sp>
      <p:sp>
        <p:nvSpPr>
          <p:cNvPr id="3" name="Content Placeholder 2"/>
          <p:cNvSpPr>
            <a:spLocks noGrp="1"/>
          </p:cNvSpPr>
          <p:nvPr>
            <p:ph idx="1"/>
          </p:nvPr>
        </p:nvSpPr>
        <p:spPr>
          <a:xfrm>
            <a:off x="838200" y="1814050"/>
            <a:ext cx="10515600" cy="4351338"/>
          </a:xfrm>
        </p:spPr>
        <p:txBody>
          <a:bodyPr>
            <a:normAutofit/>
          </a:bodyPr>
          <a:lstStyle/>
          <a:p>
            <a:r>
              <a:rPr lang="en-US" sz="2000" dirty="0" smtClean="0"/>
              <a:t>1. </a:t>
            </a:r>
            <a:r>
              <a:rPr lang="hi-IN" sz="2000" dirty="0" smtClean="0"/>
              <a:t>प्राथमिक बाजार में नवीन प्रतिभूतियों के व्यवहार का निर्गम होता है।</a:t>
            </a:r>
          </a:p>
          <a:p>
            <a:endParaRPr lang="hi-IN" sz="2000" dirty="0" smtClean="0"/>
          </a:p>
          <a:p>
            <a:r>
              <a:rPr lang="hi-IN" sz="2000" dirty="0" smtClean="0"/>
              <a:t>2. कीमत का निर्धारण- प्रतिभूतियों की कीमत कंपनी के प्रबंधकों द्वारा निर्धारित की जाती है।</a:t>
            </a:r>
          </a:p>
          <a:p>
            <a:endParaRPr lang="hi-IN" sz="2000" dirty="0" smtClean="0"/>
          </a:p>
          <a:p>
            <a:r>
              <a:rPr lang="hi-IN" sz="2000" dirty="0" smtClean="0"/>
              <a:t>3. प्रत्यक्ष निर्माण- प्राथमिक बाजार में कंपनी सीधे बिचौलियों के माध्यम से नियोजकों को प्रतिभूतियों का निर्गम कराती है।</a:t>
            </a:r>
          </a:p>
          <a:p>
            <a:endParaRPr lang="hi-IN" sz="2000" dirty="0" smtClean="0"/>
          </a:p>
          <a:p>
            <a:r>
              <a:rPr lang="hi-IN" sz="2000" dirty="0" smtClean="0"/>
              <a:t>4. स्थान- प्राथमिक बाजार के लिए कोई विशेष स्थान नहीं होता है।</a:t>
            </a:r>
          </a:p>
          <a:p>
            <a:endParaRPr lang="hi-IN" sz="2000" dirty="0" smtClean="0"/>
          </a:p>
          <a:p>
            <a:r>
              <a:rPr lang="hi-IN" sz="2000" dirty="0" smtClean="0"/>
              <a:t>5. पूंजी निर्माण- प्राथमिक बाजार प्रत्यक्ष रूप से पूंजी निर्माण में वृद्धि करता है, और उससे नए यंत्र, मशीनरी भवन आदि के लिए उनका उपयोग करते हैं।</a:t>
            </a:r>
            <a:endParaRPr lang="en-US" sz="2000" dirty="0"/>
          </a:p>
        </p:txBody>
      </p:sp>
    </p:spTree>
    <p:extLst>
      <p:ext uri="{BB962C8B-B14F-4D97-AF65-F5344CB8AC3E}">
        <p14:creationId xmlns:p14="http://schemas.microsoft.com/office/powerpoint/2010/main" val="104017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द्वितीयक बाज़ार</a:t>
            </a:r>
            <a:endParaRPr lang="en-US" dirty="0"/>
          </a:p>
        </p:txBody>
      </p:sp>
      <p:sp>
        <p:nvSpPr>
          <p:cNvPr id="3" name="Content Placeholder 2"/>
          <p:cNvSpPr>
            <a:spLocks noGrp="1"/>
          </p:cNvSpPr>
          <p:nvPr>
            <p:ph idx="1"/>
          </p:nvPr>
        </p:nvSpPr>
        <p:spPr/>
        <p:txBody>
          <a:bodyPr>
            <a:normAutofit/>
          </a:bodyPr>
          <a:lstStyle/>
          <a:p>
            <a:r>
              <a:rPr lang="hi-IN" sz="2000" dirty="0" smtClean="0"/>
              <a:t>दूसरी ओर, द्वितीयक बाजार वह है जहां निवेशक प्राथमिक बाजार में पहले जारी की गई प्रतिभूतियों का व्यापार करते हैं। अनिवार्य रूप से, द्वितीयक बाजार मौजूदा प्रतिभूतियों के खरीदारों और विक्रेताओं को बातचीत करने और लेनदेन करने के लिए एक मंच प्रदान करता है। उदाहरण के लिए न्यूयॉर्क स्टॉक एक्सचेंज को लें, जहां ऐप्पल, माइक्रोसॉफ्ट या टेस्ला जैसी सार्वजनिक रूप से कारोबार करने वाली कंपनियों के शेयर हर दिन खरीदे और बेचे जाते हैं - यह द्वितीयक बाजार का हिस्सा है।</a:t>
            </a:r>
            <a:endParaRPr lang="en-US" sz="2000" dirty="0" smtClean="0"/>
          </a:p>
          <a:p>
            <a:pPr marL="0" indent="0">
              <a:buNone/>
            </a:pPr>
            <a:r>
              <a:rPr lang="hi-IN" sz="2000" dirty="0" smtClean="0"/>
              <a:t>द्वितीयक बाजार (सेकंड-हैंड मार्केट) वह जगह है जहां निवेशक प्राथमिक बाजार में पहली बार जारी की गई प्रतिभूतियों का व्यापार करते हैं।</a:t>
            </a:r>
            <a:endParaRPr lang="en-US" sz="2000" dirty="0" smtClean="0"/>
          </a:p>
          <a:p>
            <a:pPr marL="0" indent="0">
              <a:buNone/>
            </a:pPr>
            <a:r>
              <a:rPr lang="hi-IN" sz="2000" dirty="0" smtClean="0"/>
              <a:t>स्टॉक एक्सचेंज द्वितीयक बाज़ार हैं। दुनिया के कुछ सबसे पुराने और सबसे प्रतिष्ठित स्टॉक एक्सचेंजों में अमेरिका में न्यूयॉर्क स्टॉक एक्सचेंज (</a:t>
            </a:r>
            <a:r>
              <a:rPr lang="en-US" sz="2000" dirty="0" smtClean="0"/>
              <a:t>NYSE) </a:t>
            </a:r>
            <a:r>
              <a:rPr lang="hi-IN" sz="2000" dirty="0" smtClean="0"/>
              <a:t>और </a:t>
            </a:r>
            <a:r>
              <a:rPr lang="en-US" sz="2000" dirty="0" smtClean="0"/>
              <a:t>NASDAQ </a:t>
            </a:r>
            <a:r>
              <a:rPr lang="hi-IN" sz="2000" dirty="0" smtClean="0"/>
              <a:t>और यूके में लंदन स्टॉक एक्सचेंज (</a:t>
            </a:r>
            <a:r>
              <a:rPr lang="en-US" sz="2000" dirty="0" smtClean="0"/>
              <a:t>LSE) </a:t>
            </a:r>
            <a:r>
              <a:rPr lang="hi-IN" sz="2000" dirty="0" smtClean="0"/>
              <a:t>शामिल हैं।</a:t>
            </a:r>
            <a:endParaRPr lang="en-US" sz="2000" dirty="0"/>
          </a:p>
        </p:txBody>
      </p:sp>
    </p:spTree>
    <p:extLst>
      <p:ext uri="{BB962C8B-B14F-4D97-AF65-F5344CB8AC3E}">
        <p14:creationId xmlns:p14="http://schemas.microsoft.com/office/powerpoint/2010/main" val="47649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पूंजी बाजार की विशेषता</a:t>
            </a:r>
            <a:endParaRPr lang="en-US" dirty="0"/>
          </a:p>
        </p:txBody>
      </p:sp>
      <p:sp>
        <p:nvSpPr>
          <p:cNvPr id="3" name="Content Placeholder 2"/>
          <p:cNvSpPr>
            <a:spLocks noGrp="1"/>
          </p:cNvSpPr>
          <p:nvPr>
            <p:ph idx="1"/>
          </p:nvPr>
        </p:nvSpPr>
        <p:spPr/>
        <p:txBody>
          <a:bodyPr/>
          <a:lstStyle/>
          <a:p>
            <a:r>
              <a:rPr lang="hi-IN" dirty="0" smtClean="0">
                <a:solidFill>
                  <a:schemeClr val="accent1">
                    <a:lumMod val="75000"/>
                  </a:schemeClr>
                </a:solidFill>
              </a:rPr>
              <a:t>1. पूंजी बाजार निगमों और सरकारी ब्रांड प्रतिभूतियों आदि में लेन-देन करता है।</a:t>
            </a:r>
          </a:p>
          <a:p>
            <a:endParaRPr lang="hi-IN" dirty="0" smtClean="0"/>
          </a:p>
          <a:p>
            <a:r>
              <a:rPr lang="hi-IN" dirty="0" smtClean="0">
                <a:solidFill>
                  <a:srgbClr val="00B050"/>
                </a:solidFill>
              </a:rPr>
              <a:t>2. पूंजी बाजार में कार्य करने वाले व्यक्ति, व्यापारिक बैंक, वाणिज्य बैंक, बीमा कंपनियां और औद्योगिक बैंक, औद्योगिक वित्त निगम, यूनिट ट्रस्ट, निवेश ट्रस्ट, भवन समिति आदि प्रमुख होते हैं।</a:t>
            </a:r>
          </a:p>
          <a:p>
            <a:endParaRPr lang="hi-IN" dirty="0" smtClean="0"/>
          </a:p>
          <a:p>
            <a:r>
              <a:rPr lang="hi-IN" dirty="0" smtClean="0">
                <a:solidFill>
                  <a:schemeClr val="accent2">
                    <a:lumMod val="75000"/>
                  </a:schemeClr>
                </a:solidFill>
              </a:rPr>
              <a:t>3. पूंजी बाजार में नई एवं पुराने सभी प्रकार की प्रतिभूतियों का क्रय विक्रय होता है।</a:t>
            </a:r>
            <a:endParaRPr lang="en-US" dirty="0">
              <a:solidFill>
                <a:schemeClr val="accent2">
                  <a:lumMod val="75000"/>
                </a:schemeClr>
              </a:solidFill>
            </a:endParaRPr>
          </a:p>
        </p:txBody>
      </p:sp>
    </p:spTree>
    <p:extLst>
      <p:ext uri="{BB962C8B-B14F-4D97-AF65-F5344CB8AC3E}">
        <p14:creationId xmlns:p14="http://schemas.microsoft.com/office/powerpoint/2010/main" val="2765639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C000"/>
                </a:solidFill>
              </a:rPr>
              <a:t>भारत में पूंजी बाजार की भूमिका और महत्व</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hi-IN" sz="2400" dirty="0" smtClean="0">
                <a:solidFill>
                  <a:schemeClr val="accent1">
                    <a:lumMod val="75000"/>
                  </a:schemeClr>
                </a:solidFill>
              </a:rPr>
              <a:t>पूंजी निर्माण में पूंजी बाजार का महत्वपूर्ण महत्व है। तीव्र आर्थिक विकास के लिए पर्याप्त पूंजी निर्माण आवश्यक है। आर्थिक विकास में पूंजी बाजार का महत्व नीचे बताया गया है:</a:t>
            </a:r>
          </a:p>
          <a:p>
            <a:endParaRPr lang="hi-IN" sz="2400" dirty="0" smtClean="0"/>
          </a:p>
          <a:p>
            <a:r>
              <a:rPr lang="hi-IN" sz="2400" dirty="0" smtClean="0">
                <a:solidFill>
                  <a:schemeClr val="accent6">
                    <a:lumMod val="60000"/>
                    <a:lumOff val="40000"/>
                  </a:schemeClr>
                </a:solidFill>
              </a:rPr>
              <a:t>बचत जुटाना और पूंजी निर्माण में तेजी लाना:</a:t>
            </a:r>
          </a:p>
          <a:p>
            <a:r>
              <a:rPr lang="hi-IN" sz="2400" dirty="0" smtClean="0">
                <a:solidFill>
                  <a:srgbClr val="C00000"/>
                </a:solidFill>
              </a:rPr>
              <a:t>भारत जैसे विकासशील देशों में पूंजी बाजार का महत्व स्वतः स्पष्ट है। इस बाज़ार में, विभिन्न प्रकार की प्रतिभूतियाँ जनसंख्या के विभिन्न क्षेत्रों से बचत जुटाने में मदद करती हैं। स्टॉक एक्सचेंज में उचित रिटर्न और तरलता की जुड़वां विशेषताएं लोगों को प्रतिभूतियों में निवेश करने के लिए निश्चित प्रोत्साहन हैं। इससे देश में पूंजी निर्माण में तेजी आती है।</a:t>
            </a:r>
          </a:p>
          <a:p>
            <a:endParaRPr lang="hi-IN" dirty="0" smtClean="0"/>
          </a:p>
          <a:p>
            <a:endParaRPr lang="en-US" dirty="0"/>
          </a:p>
        </p:txBody>
      </p:sp>
    </p:spTree>
    <p:extLst>
      <p:ext uri="{BB962C8B-B14F-4D97-AF65-F5344CB8AC3E}">
        <p14:creationId xmlns:p14="http://schemas.microsoft.com/office/powerpoint/2010/main" val="246973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8653"/>
            <a:ext cx="10515600" cy="5378310"/>
          </a:xfrm>
        </p:spPr>
        <p:txBody>
          <a:bodyPr>
            <a:normAutofit/>
          </a:bodyPr>
          <a:lstStyle/>
          <a:p>
            <a:r>
              <a:rPr lang="hi-IN" sz="1800" dirty="0" smtClean="0">
                <a:solidFill>
                  <a:srgbClr val="FF0000"/>
                </a:solidFill>
              </a:rPr>
              <a:t>दीर्घकालिक पूंजी जुटाना</a:t>
            </a:r>
          </a:p>
          <a:p>
            <a:r>
              <a:rPr lang="hi-IN" sz="1800" dirty="0" smtClean="0">
                <a:solidFill>
                  <a:srgbClr val="00B050"/>
                </a:solidFill>
              </a:rPr>
              <a:t>स्टॉक एक्सचेंज का अस्तित्व कंपनियों को स्थायी पूंजी जुटाने में सक्षम बनाता है । निवेशक अपने फंड को स्थायी अवधि के लिए प्रतिबद्ध नहीं कर सकते हैं लेकिन कंपनियों को स्थायी रूप से फंड की आवश्यकता होती है। स्टॉक एक्सचेंज निवेशकों को अपनी प्रतिभूतियों को खरीदने या बेचने का अवसर प्रदान करके हितों की इस कमी को हल करता है, जबकि कंपनी के पास स्थायी पूंजी अप्रभावित रहती है।</a:t>
            </a:r>
          </a:p>
          <a:p>
            <a:endParaRPr lang="hi-IN" sz="1800" dirty="0" smtClean="0"/>
          </a:p>
          <a:p>
            <a:r>
              <a:rPr lang="hi-IN" sz="1800" dirty="0" smtClean="0">
                <a:solidFill>
                  <a:srgbClr val="3366FF"/>
                </a:solidFill>
              </a:rPr>
              <a:t>औद्योगिक विकास को बढ़ावा देना</a:t>
            </a:r>
          </a:p>
          <a:p>
            <a:r>
              <a:rPr lang="hi-IN" sz="1800" dirty="0" smtClean="0">
                <a:solidFill>
                  <a:srgbClr val="92D050"/>
                </a:solidFill>
              </a:rPr>
              <a:t>स्टॉक एक्सचेंज एक केंद्रीय बाज़ार है जिसके माध्यम से संसाधनों को अर्थव्यवस्था के औद्योगिक क्षेत्र में स्थानांतरित किया जाता है। ऐसी संस्था का अस्तित्व लोगों को उत्पादक चैनलों में निवेश करने के लिए प्रोत्साहित करता है। इस प्रकार यह कॉर्पोरेट प्रतिभूतियों में निवेश के लिए धन जुटाकर देश के औद्योगिक विकास और आर्थिक विकास को प्रोत्साहित करता है।</a:t>
            </a:r>
          </a:p>
          <a:p>
            <a:endParaRPr lang="hi-IN" sz="1800" dirty="0" smtClean="0">
              <a:solidFill>
                <a:srgbClr val="92D050"/>
              </a:solidFill>
            </a:endParaRPr>
          </a:p>
          <a:p>
            <a:r>
              <a:rPr lang="hi-IN" sz="1800" dirty="0" smtClean="0">
                <a:solidFill>
                  <a:srgbClr val="002060"/>
                </a:solidFill>
              </a:rPr>
              <a:t>तैयार और सतत बाजार</a:t>
            </a:r>
          </a:p>
          <a:p>
            <a:r>
              <a:rPr lang="hi-IN" sz="1800" dirty="0" smtClean="0">
                <a:solidFill>
                  <a:schemeClr val="accent6">
                    <a:lumMod val="50000"/>
                  </a:schemeClr>
                </a:solidFill>
              </a:rPr>
              <a:t>स्टॉक एक्सचेंज एक केंद्रीय सुविधाजनक स्थान प्रदान करता है जहां खरीदार और विक्रेता आसानी से प्रतिभूतियां खरीद और बेच सकते हैं। आसान विपणन योग्यता अन्य परिसंपत्तियों की तुलना में प्रतिभूतियों में निवेश को अधिक तरल बनाती है।</a:t>
            </a:r>
            <a:endParaRPr lang="en-US" sz="1800" dirty="0">
              <a:solidFill>
                <a:schemeClr val="accent6">
                  <a:lumMod val="50000"/>
                </a:schemeClr>
              </a:solidFill>
            </a:endParaRPr>
          </a:p>
        </p:txBody>
      </p:sp>
    </p:spTree>
    <p:extLst>
      <p:ext uri="{BB962C8B-B14F-4D97-AF65-F5344CB8AC3E}">
        <p14:creationId xmlns:p14="http://schemas.microsoft.com/office/powerpoint/2010/main" val="329881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मुद्रा बाजार</a:t>
            </a:r>
            <a:br>
              <a:rPr lang="hi-IN" dirty="0" smtClean="0"/>
            </a:br>
            <a:endParaRPr lang="en-US" dirty="0"/>
          </a:p>
        </p:txBody>
      </p:sp>
      <p:sp>
        <p:nvSpPr>
          <p:cNvPr id="3" name="Content Placeholder 2"/>
          <p:cNvSpPr>
            <a:spLocks noGrp="1"/>
          </p:cNvSpPr>
          <p:nvPr>
            <p:ph idx="1"/>
          </p:nvPr>
        </p:nvSpPr>
        <p:spPr/>
        <p:txBody>
          <a:bodyPr/>
          <a:lstStyle/>
          <a:p>
            <a:r>
              <a:rPr lang="hi-IN" dirty="0" smtClean="0"/>
              <a:t>मुद्रा बाजार एक महत्वपूर्ण वित्तीय बाजार खंड है जहां अल्पकालिक उधार और धन उधार दिया जाता है। यह प्रतिभागियों को उनकी तत्काल नकदी जरूरतों को पूरा करने और तरलता का प्रबंधन करने के लिए एक मंच प्रदान करके अर्थव्यवस्था के सुचारू कामकाज की सुविधा प्रदान करता है। मुद्रा बाज़ार में भाग लेने वालों में सरकारें, निगम, वित्तीय संस्थान और व्यक्तिगत निवेशक शामिल हैं। मुद्रा बाजार में लेन-देन में आम तौर पर एक वर्ष या उससे कम की परिपक्वता अवधि वाले अत्यधिक तरल और कम जोखिम वाले उपकरण शामिल होते हैं।</a:t>
            </a:r>
            <a:endParaRPr lang="en-US" dirty="0"/>
          </a:p>
        </p:txBody>
      </p:sp>
    </p:spTree>
    <p:extLst>
      <p:ext uri="{BB962C8B-B14F-4D97-AF65-F5344CB8AC3E}">
        <p14:creationId xmlns:p14="http://schemas.microsoft.com/office/powerpoint/2010/main" val="186873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8182"/>
            <a:ext cx="10515600" cy="5528781"/>
          </a:xfrm>
        </p:spPr>
        <p:txBody>
          <a:bodyPr>
            <a:normAutofit/>
          </a:bodyPr>
          <a:lstStyle/>
          <a:p>
            <a:r>
              <a:rPr lang="hi-IN" sz="1800" dirty="0" smtClean="0">
                <a:solidFill>
                  <a:srgbClr val="92D050"/>
                </a:solidFill>
              </a:rPr>
              <a:t>तकनीकी सहायता</a:t>
            </a:r>
          </a:p>
          <a:p>
            <a:r>
              <a:rPr lang="hi-IN" sz="1800" dirty="0" smtClean="0">
                <a:solidFill>
                  <a:srgbClr val="FFC000"/>
                </a:solidFill>
              </a:rPr>
              <a:t>विकासशील देशों में उद्यमियों के सामने एक महत्वपूर्ण कमी तकनीकी सहायता की है। व्यवहार्यता रिपोर्ट तैयार करने, विकास संभावनाओं की पहचान करने और परियोजना प्रबंधन में उद्यमियों को प्रशिक्षण देने से संबंधित सलाहकार सेवाएं प्रदान करके, पूंजी बाजार में वित्तीय मध्यस्थ एक महत्वपूर्ण भूमिका निभाते हैं।</a:t>
            </a:r>
          </a:p>
          <a:p>
            <a:endParaRPr lang="hi-IN" sz="1800" dirty="0" smtClean="0">
              <a:solidFill>
                <a:srgbClr val="FFC000"/>
              </a:solidFill>
            </a:endParaRPr>
          </a:p>
          <a:p>
            <a:r>
              <a:rPr lang="hi-IN" sz="1800" dirty="0" smtClean="0">
                <a:solidFill>
                  <a:srgbClr val="3366FF"/>
                </a:solidFill>
              </a:rPr>
              <a:t>प्रदर्शन के लिए विश्वसनीय मार्गदर्शिका</a:t>
            </a:r>
          </a:p>
          <a:p>
            <a:r>
              <a:rPr lang="hi-IN" sz="1800" dirty="0" smtClean="0">
                <a:solidFill>
                  <a:schemeClr val="accent3">
                    <a:lumMod val="75000"/>
                  </a:schemeClr>
                </a:solidFill>
              </a:rPr>
              <a:t>पूंजी बाजार कॉर्पोरेट के प्रदर्शन और वित्तीय स्थिति के लिए एक विश्वसनीय मार्गदर्शक के रूप में कार्य करता है और इस प्रकार दक्षता को बढ़ावा देता है।</a:t>
            </a:r>
          </a:p>
          <a:p>
            <a:endParaRPr lang="hi-IN" sz="1800" dirty="0" smtClean="0">
              <a:solidFill>
                <a:schemeClr val="accent3">
                  <a:lumMod val="75000"/>
                </a:schemeClr>
              </a:solidFill>
            </a:endParaRPr>
          </a:p>
          <a:p>
            <a:r>
              <a:rPr lang="hi-IN" sz="1800" dirty="0" smtClean="0">
                <a:solidFill>
                  <a:schemeClr val="accent6">
                    <a:lumMod val="75000"/>
                  </a:schemeClr>
                </a:solidFill>
              </a:rPr>
              <a:t>निधियों का उचित चैनलीकरण</a:t>
            </a:r>
          </a:p>
          <a:p>
            <a:r>
              <a:rPr lang="hi-IN" sz="1800" dirty="0" smtClean="0">
                <a:solidFill>
                  <a:srgbClr val="00B050"/>
                </a:solidFill>
              </a:rPr>
              <a:t>किसी सुरक्षा का प्रचलित बाजार मूल्य और सापेक्ष उपज लोगों के लिए किसी विशेष कंपनी में अपने धन को लगाने के लिए मार्गदर्शक कारक हैं। यह जनहित में धन का प्रभावी उपयोग सुनिश्चित करता है।</a:t>
            </a:r>
            <a:endParaRPr lang="en-US" sz="1800" dirty="0">
              <a:solidFill>
                <a:srgbClr val="00B050"/>
              </a:solidFill>
            </a:endParaRPr>
          </a:p>
        </p:txBody>
      </p:sp>
    </p:spTree>
    <p:extLst>
      <p:ext uri="{BB962C8B-B14F-4D97-AF65-F5344CB8AC3E}">
        <p14:creationId xmlns:p14="http://schemas.microsoft.com/office/powerpoint/2010/main" val="161008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7711"/>
            <a:ext cx="10515600" cy="5679252"/>
          </a:xfrm>
        </p:spPr>
        <p:txBody>
          <a:bodyPr>
            <a:normAutofit fontScale="70000" lnSpcReduction="20000"/>
          </a:bodyPr>
          <a:lstStyle/>
          <a:p>
            <a:r>
              <a:rPr lang="hi-IN" dirty="0" smtClean="0">
                <a:solidFill>
                  <a:schemeClr val="accent5">
                    <a:lumMod val="75000"/>
                  </a:schemeClr>
                </a:solidFill>
              </a:rPr>
              <a:t>विभिन्न प्रकार की सेवाओं का प्रावधान:</a:t>
            </a:r>
          </a:p>
          <a:p>
            <a:r>
              <a:rPr lang="hi-IN" dirty="0" smtClean="0">
                <a:solidFill>
                  <a:srgbClr val="92D050"/>
                </a:solidFill>
              </a:rPr>
              <a:t>पूंजी बाजार में कार्यरत वित्तीय संस्थान विभिन्न प्रकार की सेवाएं प्रदान करते हैं जैसे उद्यमियों को दीर्घकालिक और मध्यम अवधि के ऋण देना, अंडरराइटिंग सुविधाओं का प्रावधान, कंपनियों के प्रचार में सहायता, इक्विटी पूंजी में भागीदारी, विशेषज्ञ सलाह देना आदि। .</a:t>
            </a:r>
          </a:p>
          <a:p>
            <a:endParaRPr lang="hi-IN" dirty="0" smtClean="0"/>
          </a:p>
          <a:p>
            <a:r>
              <a:rPr lang="hi-IN" dirty="0" smtClean="0">
                <a:solidFill>
                  <a:srgbClr val="00B0F0"/>
                </a:solidFill>
              </a:rPr>
              <a:t>पिछड़े क्षेत्रों का विकास</a:t>
            </a:r>
          </a:p>
          <a:p>
            <a:r>
              <a:rPr lang="hi-IN" dirty="0" smtClean="0">
                <a:solidFill>
                  <a:schemeClr val="accent4"/>
                </a:solidFill>
              </a:rPr>
              <a:t>पूंजी बाज़ार पिछड़े क्षेत्रों में परियोजनाओं के लिए धन उपलब्ध कराता है। इससे पिछड़े क्षेत्रों का आर्थिक विकास होता है। पिछड़े और ग्रामीण क्षेत्रों में विकास परियोजनाओं के लिए दीर्घकालिक धन भी प्रदान किया जाता है।</a:t>
            </a:r>
          </a:p>
          <a:p>
            <a:endParaRPr lang="hi-IN" dirty="0" smtClean="0"/>
          </a:p>
          <a:p>
            <a:r>
              <a:rPr lang="hi-IN" dirty="0" smtClean="0">
                <a:solidFill>
                  <a:schemeClr val="accent2">
                    <a:lumMod val="75000"/>
                  </a:schemeClr>
                </a:solidFill>
              </a:rPr>
              <a:t>विदेशी धन</a:t>
            </a:r>
          </a:p>
          <a:p>
            <a:r>
              <a:rPr lang="hi-IN" dirty="0" smtClean="0">
                <a:solidFill>
                  <a:schemeClr val="bg2">
                    <a:lumMod val="75000"/>
                  </a:schemeClr>
                </a:solidFill>
              </a:rPr>
              <a:t>पूंजी बाजार विदेशी पूंजी उत्पन्न करना संभव बनाता है। भारतीय कंपनियाँ बांड और अन्य प्रतिभूतियों के माध्यम से विदेशी बाजारों से पूंजी निधि उत्पन्न करने में सक्षम हैं। सरकार ने देश में प्रत्यक्ष विदेशी निवेश (एफडीआई) को उदार बना दिया है। इससे न केवल विदेशी पूंजी बल्कि विदेशी तकनीक भी आती है जो देश के आर्थिक विकास के लिए महत्वपूर्ण है।</a:t>
            </a:r>
          </a:p>
          <a:p>
            <a:endParaRPr lang="hi-IN" dirty="0" smtClean="0">
              <a:solidFill>
                <a:schemeClr val="bg2">
                  <a:lumMod val="75000"/>
                </a:schemeClr>
              </a:solidFill>
            </a:endParaRPr>
          </a:p>
          <a:p>
            <a:r>
              <a:rPr lang="hi-IN" dirty="0" smtClean="0">
                <a:solidFill>
                  <a:srgbClr val="7030A0"/>
                </a:solidFill>
              </a:rPr>
              <a:t>आसान तरलता</a:t>
            </a:r>
          </a:p>
          <a:p>
            <a:r>
              <a:rPr lang="hi-IN" dirty="0" smtClean="0">
                <a:solidFill>
                  <a:schemeClr val="accent2">
                    <a:lumMod val="60000"/>
                    <a:lumOff val="40000"/>
                  </a:schemeClr>
                </a:solidFill>
              </a:rPr>
              <a:t>द्वितीयक बाज़ार की सहायता से, निवेशक अपनी हिस्सेदारी बेच सकते हैं और उन्हें तरल नकदी में परिवर्तित कर सकते हैं। वाणिज्यिक बैंक निवेशकों को धन की आवश्यकता होने पर अपनी जमा राशि निकालने की भी अनुमति देते हैं।</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267582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C000"/>
                </a:solidFill>
              </a:rPr>
              <a:t>पूंजी बाजार के खंड</a:t>
            </a:r>
            <a:br>
              <a:rPr lang="hi-IN"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lstStyle/>
          <a:p>
            <a:r>
              <a:rPr lang="hi-IN" sz="1800" dirty="0" smtClean="0"/>
              <a:t>पूंजी बाजार सिर्फ एक अखंड इकाई नहीं है, बल्कि यह विभिन्न खंडों में विभाजित है, प्रत्येक एक अलग उद्देश्य की पूर्ति करता है। पूंजी बाजार के प्रमुख क्षेत्रों में शामिल हैं</a:t>
            </a:r>
          </a:p>
          <a:p>
            <a:pPr lvl="5"/>
            <a:endParaRPr lang="hi-IN" dirty="0" smtClean="0"/>
          </a:p>
          <a:p>
            <a:pPr lvl="1"/>
            <a:r>
              <a:rPr lang="hi-IN" sz="1600" dirty="0" smtClean="0"/>
              <a:t>शेयर बाजार,</a:t>
            </a:r>
          </a:p>
          <a:p>
            <a:pPr lvl="1"/>
            <a:r>
              <a:rPr lang="hi-IN" sz="1600" dirty="0" smtClean="0"/>
              <a:t>बांड बाजार,</a:t>
            </a:r>
          </a:p>
          <a:p>
            <a:pPr lvl="1"/>
            <a:r>
              <a:rPr lang="hi-IN" sz="1600" dirty="0" smtClean="0"/>
              <a:t>और डेरिवेटिव बाजार।</a:t>
            </a:r>
            <a:endParaRPr lang="en-US" sz="1600" dirty="0" smtClean="0"/>
          </a:p>
          <a:p>
            <a:pPr lvl="1"/>
            <a:endParaRPr lang="en-US" sz="1600" dirty="0" smtClean="0"/>
          </a:p>
          <a:p>
            <a:pPr lvl="5"/>
            <a:r>
              <a:rPr lang="hi-IN" sz="1600" dirty="0" smtClean="0">
                <a:solidFill>
                  <a:srgbClr val="7030A0"/>
                </a:solidFill>
              </a:rPr>
              <a:t>शेयर बाजार</a:t>
            </a:r>
          </a:p>
          <a:p>
            <a:pPr lvl="5"/>
            <a:r>
              <a:rPr lang="hi-IN" sz="1600" dirty="0" smtClean="0">
                <a:solidFill>
                  <a:schemeClr val="accent3"/>
                </a:solidFill>
              </a:rPr>
              <a:t>शेयर बाज़ार शायद पूंजी बाज़ार का सबसे अधिक मान्यता प्राप्त खंड है। यहां, किसी कंपनी में स्वामित्व का प्रतिनिधित्व करने वाले शेयर या इक्विटी प्रतिभूतियां खरीदी और बेची जाती हैं।</a:t>
            </a:r>
            <a:endParaRPr lang="en-US" sz="1600" dirty="0" smtClean="0">
              <a:solidFill>
                <a:schemeClr val="accent3"/>
              </a:solidFill>
            </a:endParaRPr>
          </a:p>
          <a:p>
            <a:pPr lvl="5"/>
            <a:r>
              <a:rPr lang="hi-IN" sz="1600" dirty="0" smtClean="0">
                <a:solidFill>
                  <a:schemeClr val="bg1">
                    <a:lumMod val="50000"/>
                  </a:schemeClr>
                </a:solidFill>
              </a:rPr>
              <a:t>उदाहरण के लिए अमेज़न पर विचार करें। जब आप अमेज़ॅन के शेयर खरीदते हैं, तो आप कंपनी के एक छोटे से हिस्से के मालिक बनकर शेयरधारक बन जाते हैं।</a:t>
            </a:r>
            <a:endParaRPr lang="en-US" sz="1600" dirty="0">
              <a:solidFill>
                <a:schemeClr val="bg1">
                  <a:lumMod val="50000"/>
                </a:schemeClr>
              </a:solidFill>
            </a:endParaRPr>
          </a:p>
        </p:txBody>
      </p:sp>
    </p:spTree>
    <p:extLst>
      <p:ext uri="{BB962C8B-B14F-4D97-AF65-F5344CB8AC3E}">
        <p14:creationId xmlns:p14="http://schemas.microsoft.com/office/powerpoint/2010/main" val="1679525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chemeClr val="accent5">
                    <a:lumMod val="75000"/>
                  </a:schemeClr>
                </a:solidFill>
              </a:rPr>
              <a:t>बांड बाजार</a:t>
            </a:r>
            <a:br>
              <a:rPr lang="hi-IN" dirty="0" smtClean="0">
                <a:solidFill>
                  <a:schemeClr val="accent5">
                    <a:lumMod val="75000"/>
                  </a:schemeClr>
                </a:solidFill>
              </a:rPr>
            </a:br>
            <a:endParaRPr lang="en-US"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hi-IN" sz="1800" dirty="0" smtClean="0">
                <a:solidFill>
                  <a:srgbClr val="3366FF"/>
                </a:solidFill>
              </a:rPr>
              <a:t>बांड बाजार, जिसे ऋण या निश्चित आय बाजार के रूप में भी जाना जाता है, वह जगह है जहां ऋण प्रतिभूतियों का कारोबार किया जाता है। सरकारें, नगर पालिकाएँ और निगम बांड जारी करके इस बाज़ार में पूंजी जुटाते हैं।</a:t>
            </a:r>
            <a:endParaRPr lang="en-US" sz="1800" dirty="0" smtClean="0">
              <a:solidFill>
                <a:srgbClr val="3366FF"/>
              </a:solidFill>
            </a:endParaRPr>
          </a:p>
          <a:p>
            <a:r>
              <a:rPr lang="hi-IN" sz="1800" dirty="0" smtClean="0">
                <a:solidFill>
                  <a:srgbClr val="3366FF"/>
                </a:solidFill>
              </a:rPr>
              <a:t>उदाहरण के लिए, यदि अमेरिकी सरकार को बुनियादी ढांचा परियोजनाओं को वित्तपोषित करने की आवश्यकता है, तो वह ट्रेजरी बांड जारी कर सकती है जिसे निवेशक खरीद सकते हैं। बदले में, सरकार बांडधारकों को एक विशिष्ट तिथि तक मूलधन और ब्याज का भुगतान करने के लिए सहमत होती है।</a:t>
            </a:r>
            <a:endParaRPr lang="en-US" sz="1800" dirty="0">
              <a:solidFill>
                <a:srgbClr val="3366FF"/>
              </a:solidFill>
            </a:endParaRPr>
          </a:p>
        </p:txBody>
      </p:sp>
    </p:spTree>
    <p:extLst>
      <p:ext uri="{BB962C8B-B14F-4D97-AF65-F5344CB8AC3E}">
        <p14:creationId xmlns:p14="http://schemas.microsoft.com/office/powerpoint/2010/main" val="1948507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2000" dirty="0" smtClean="0">
                <a:solidFill>
                  <a:schemeClr val="bg1">
                    <a:lumMod val="50000"/>
                  </a:schemeClr>
                </a:solidFill>
              </a:rPr>
              <a:t>डेरिवेटिव बाजार</a:t>
            </a:r>
            <a:br>
              <a:rPr lang="hi-IN" sz="2000" dirty="0" smtClean="0">
                <a:solidFill>
                  <a:schemeClr val="bg1">
                    <a:lumMod val="50000"/>
                  </a:schemeClr>
                </a:solidFill>
              </a:rPr>
            </a:br>
            <a:endParaRPr lang="en-US" sz="2000" dirty="0">
              <a:solidFill>
                <a:schemeClr val="bg1">
                  <a:lumMod val="50000"/>
                </a:schemeClr>
              </a:solidFill>
            </a:endParaRPr>
          </a:p>
        </p:txBody>
      </p:sp>
      <p:sp>
        <p:nvSpPr>
          <p:cNvPr id="3" name="Content Placeholder 2"/>
          <p:cNvSpPr>
            <a:spLocks noGrp="1"/>
          </p:cNvSpPr>
          <p:nvPr>
            <p:ph idx="1"/>
          </p:nvPr>
        </p:nvSpPr>
        <p:spPr/>
        <p:txBody>
          <a:bodyPr/>
          <a:lstStyle/>
          <a:p>
            <a:r>
              <a:rPr lang="hi-IN" sz="1800" dirty="0" smtClean="0">
                <a:solidFill>
                  <a:schemeClr val="accent1">
                    <a:lumMod val="75000"/>
                  </a:schemeClr>
                </a:solidFill>
              </a:rPr>
              <a:t>डेरिवेटिव बाजार वह जगह है जहां वायदा, विकल्प और स्वैप जैसे वित्तीय उपकरणों का कारोबार किया जाता है। ये उपकरण स्टॉक, बॉन्ड, कमोडिटी, मुद्राएं, ब्याज दरें या यहां तक ​​कि बाजार सूचकांक जैसी अंतर्निहित परिसंपत्तियों से अपना मूल्य प्राप्त करते हैं।</a:t>
            </a:r>
            <a:endParaRPr lang="en-US" sz="1800" dirty="0" smtClean="0">
              <a:solidFill>
                <a:schemeClr val="accent1">
                  <a:lumMod val="75000"/>
                </a:schemeClr>
              </a:solidFill>
            </a:endParaRPr>
          </a:p>
          <a:p>
            <a:r>
              <a:rPr lang="hi-IN" sz="1800" dirty="0" smtClean="0">
                <a:solidFill>
                  <a:schemeClr val="accent6">
                    <a:lumMod val="75000"/>
                  </a:schemeClr>
                </a:solidFill>
              </a:rPr>
              <a:t>उदाहरण के लिए, एक गेहूं किसान अपनी फसल की कटाई से कुछ महीने पहले कीमत तय करने के लिए वायदा अनुबंध का उपयोग कर सकता है, जिससे कमोडिटी बाजारों में कीमतों में उतार-चढ़ाव के खिलाफ कुछ सुरक्षा मिल सके।</a:t>
            </a:r>
            <a:endParaRPr lang="en-US" sz="1800" dirty="0">
              <a:solidFill>
                <a:schemeClr val="accent6">
                  <a:lumMod val="75000"/>
                </a:schemeClr>
              </a:solidFill>
            </a:endParaRPr>
          </a:p>
        </p:txBody>
      </p:sp>
    </p:spTree>
    <p:extLst>
      <p:ext uri="{BB962C8B-B14F-4D97-AF65-F5344CB8AC3E}">
        <p14:creationId xmlns:p14="http://schemas.microsoft.com/office/powerpoint/2010/main" val="133946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chemeClr val="accent1">
                    <a:lumMod val="75000"/>
                  </a:schemeClr>
                </a:solidFill>
              </a:rPr>
              <a:t>बांड गणना</a:t>
            </a:r>
            <a:br>
              <a:rPr lang="hi-IN" dirty="0" smtClean="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idx="1"/>
          </p:nvPr>
        </p:nvSpPr>
        <p:spPr>
          <a:xfrm>
            <a:off x="953947" y="1455235"/>
            <a:ext cx="10515600" cy="4351338"/>
          </a:xfrm>
        </p:spPr>
        <p:txBody>
          <a:bodyPr>
            <a:normAutofit fontScale="92500" lnSpcReduction="20000"/>
          </a:bodyPr>
          <a:lstStyle/>
          <a:p>
            <a:r>
              <a:rPr lang="hi-IN" sz="1800" dirty="0" smtClean="0">
                <a:solidFill>
                  <a:schemeClr val="accent4">
                    <a:lumMod val="75000"/>
                  </a:schemeClr>
                </a:solidFill>
              </a:rPr>
              <a:t>इस अनुभाग में, हम बॉन्ड यील्ड के बारे में जानेंगे और यह बॉन्ड की कीमतों के साथ कैसे संबंधित है।</a:t>
            </a:r>
            <a:endParaRPr lang="en-US" sz="1800" dirty="0" smtClean="0">
              <a:solidFill>
                <a:schemeClr val="accent4">
                  <a:lumMod val="75000"/>
                </a:schemeClr>
              </a:solidFill>
            </a:endParaRPr>
          </a:p>
          <a:p>
            <a:r>
              <a:rPr lang="hi-IN" sz="1800" dirty="0" smtClean="0">
                <a:solidFill>
                  <a:schemeClr val="accent4">
                    <a:lumMod val="75000"/>
                  </a:schemeClr>
                </a:solidFill>
              </a:rPr>
              <a:t>बॉन्ड यील्ड बॉन्डधारकों (बॉन्ड खरीदने वाले लोग) द्वारा अर्जित दीर्घकालिक ब्याज दर है।</a:t>
            </a:r>
            <a:endParaRPr lang="en-US" sz="1800" dirty="0" smtClean="0">
              <a:solidFill>
                <a:schemeClr val="accent4">
                  <a:lumMod val="75000"/>
                </a:schemeClr>
              </a:solidFill>
            </a:endParaRPr>
          </a:p>
          <a:p>
            <a:r>
              <a:rPr lang="hi-IN" sz="1800" dirty="0" smtClean="0">
                <a:solidFill>
                  <a:schemeClr val="accent6">
                    <a:lumMod val="50000"/>
                  </a:schemeClr>
                </a:solidFill>
              </a:rPr>
              <a:t>बांड उपज की गणना करने के दो तरीके हैं:</a:t>
            </a:r>
          </a:p>
          <a:p>
            <a:endParaRPr lang="hi-IN" sz="1800" dirty="0" smtClean="0">
              <a:solidFill>
                <a:schemeClr val="accent6">
                  <a:lumMod val="50000"/>
                </a:schemeClr>
              </a:solidFill>
            </a:endParaRPr>
          </a:p>
          <a:p>
            <a:r>
              <a:rPr lang="hi-IN" sz="1800" dirty="0" smtClean="0">
                <a:solidFill>
                  <a:schemeClr val="accent6">
                    <a:lumMod val="50000"/>
                  </a:schemeClr>
                </a:solidFill>
              </a:rPr>
              <a:t>वर्तमान उपज</a:t>
            </a:r>
          </a:p>
          <a:p>
            <a:r>
              <a:rPr lang="hi-IN" sz="1800" dirty="0" smtClean="0">
                <a:solidFill>
                  <a:schemeClr val="accent6">
                    <a:lumMod val="50000"/>
                  </a:schemeClr>
                </a:solidFill>
              </a:rPr>
              <a:t>बांड परिपक्वता का मूल्य</a:t>
            </a:r>
            <a:endParaRPr lang="en-US" sz="1800" dirty="0" smtClean="0">
              <a:solidFill>
                <a:schemeClr val="accent6">
                  <a:lumMod val="50000"/>
                </a:schemeClr>
              </a:solidFill>
            </a:endParaRPr>
          </a:p>
          <a:p>
            <a:endParaRPr lang="en-US" sz="1800" dirty="0" smtClean="0">
              <a:solidFill>
                <a:schemeClr val="accent6">
                  <a:lumMod val="50000"/>
                </a:schemeClr>
              </a:solidFill>
            </a:endParaRPr>
          </a:p>
          <a:p>
            <a:r>
              <a:rPr lang="hi-IN" sz="1800" dirty="0" smtClean="0">
                <a:solidFill>
                  <a:schemeClr val="accent6">
                    <a:lumMod val="50000"/>
                  </a:schemeClr>
                </a:solidFill>
              </a:rPr>
              <a:t>वर्तमान उपज वह रिटर्न है जिसकी निवेशक अपने निवेश को एक वर्ष तक रखने पर उम्मीद कर सकता है।</a:t>
            </a:r>
          </a:p>
          <a:p>
            <a:r>
              <a:rPr lang="hi-IN" sz="1800" dirty="0" smtClean="0">
                <a:solidFill>
                  <a:schemeClr val="accent6">
                    <a:lumMod val="50000"/>
                  </a:schemeClr>
                </a:solidFill>
              </a:rPr>
              <a:t>इसकी गणना करने के लिए, हम कूपन को बांड के बाजार मूल्य से विभाजित करते हैं।</a:t>
            </a:r>
            <a:endParaRPr lang="en-US" sz="1800" dirty="0" smtClean="0">
              <a:solidFill>
                <a:schemeClr val="accent6">
                  <a:lumMod val="50000"/>
                </a:schemeClr>
              </a:solidFill>
            </a:endParaRPr>
          </a:p>
          <a:p>
            <a:endParaRPr lang="en-US" sz="1800" dirty="0" smtClean="0">
              <a:solidFill>
                <a:schemeClr val="accent6">
                  <a:lumMod val="50000"/>
                </a:schemeClr>
              </a:solidFill>
            </a:endParaRPr>
          </a:p>
          <a:p>
            <a:r>
              <a:rPr lang="hi-IN" sz="1800" dirty="0" smtClean="0">
                <a:solidFill>
                  <a:schemeClr val="accent6">
                    <a:lumMod val="50000"/>
                  </a:schemeClr>
                </a:solidFill>
              </a:rPr>
              <a:t>वार्षिक कूपन भुगतान गारंटीकृत वार्षिक ब्याज भुगतान है जो एक बांडधारक बांड जारीकर्ता से प्राप्त करने की उम्मीद कर सकता है।</a:t>
            </a:r>
          </a:p>
          <a:p>
            <a:r>
              <a:rPr lang="hi-IN" sz="1800" dirty="0" smtClean="0">
                <a:solidFill>
                  <a:schemeClr val="accent6">
                    <a:lumMod val="50000"/>
                  </a:schemeClr>
                </a:solidFill>
              </a:rPr>
              <a:t>बांड बाजार मूल्य वह मूल्य है जिसे किसके द्वारा नियंत्रित किया जाता है</a:t>
            </a:r>
          </a:p>
          <a:p>
            <a:r>
              <a:rPr lang="hi-IN" sz="1800" dirty="0" smtClean="0">
                <a:solidFill>
                  <a:schemeClr val="accent6">
                    <a:lumMod val="50000"/>
                  </a:schemeClr>
                </a:solidFill>
              </a:rPr>
              <a:t>आपूर्तिऔरमाँगस्टॉक एक्सचेंज पर. इसे बांड के निर्गम मूल्य से अलग किया जाना चाहिए जिस पर बांड को परिपक्वता तिथि पर भुनाया जा सकता है।</a:t>
            </a:r>
          </a:p>
          <a:p>
            <a:endParaRPr lang="hi-IN" sz="1800" dirty="0" smtClean="0">
              <a:solidFill>
                <a:schemeClr val="accent6">
                  <a:lumMod val="50000"/>
                </a:schemeClr>
              </a:solidFill>
            </a:endParaRPr>
          </a:p>
          <a:p>
            <a:endParaRPr lang="en-US" sz="1800" dirty="0">
              <a:solidFill>
                <a:schemeClr val="accent6">
                  <a:lumMod val="50000"/>
                </a:schemeClr>
              </a:solidFill>
            </a:endParaRPr>
          </a:p>
        </p:txBody>
      </p:sp>
    </p:spTree>
    <p:extLst>
      <p:ext uri="{BB962C8B-B14F-4D97-AF65-F5344CB8AC3E}">
        <p14:creationId xmlns:p14="http://schemas.microsoft.com/office/powerpoint/2010/main" val="178158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7030A0"/>
                </a:solidFill>
              </a:rPr>
              <a:t>बांड परिपक्वता का मूल्य</a:t>
            </a:r>
            <a:endParaRPr lang="en-US" dirty="0">
              <a:solidFill>
                <a:srgbClr val="7030A0"/>
              </a:solidFill>
            </a:endParaRPr>
          </a:p>
        </p:txBody>
      </p:sp>
      <p:sp>
        <p:nvSpPr>
          <p:cNvPr id="3" name="Content Placeholder 2"/>
          <p:cNvSpPr>
            <a:spLocks noGrp="1"/>
          </p:cNvSpPr>
          <p:nvPr>
            <p:ph idx="1"/>
          </p:nvPr>
        </p:nvSpPr>
        <p:spPr/>
        <p:txBody>
          <a:bodyPr>
            <a:normAutofit fontScale="70000" lnSpcReduction="20000"/>
          </a:bodyPr>
          <a:lstStyle/>
          <a:p>
            <a:r>
              <a:rPr lang="hi-IN" dirty="0" smtClean="0">
                <a:solidFill>
                  <a:schemeClr val="accent2">
                    <a:lumMod val="75000"/>
                  </a:schemeClr>
                </a:solidFill>
              </a:rPr>
              <a:t>यील्ड टू मैच्योरिटी (</a:t>
            </a:r>
            <a:r>
              <a:rPr lang="en-US" dirty="0" smtClean="0">
                <a:solidFill>
                  <a:schemeClr val="accent2">
                    <a:lumMod val="75000"/>
                  </a:schemeClr>
                </a:solidFill>
              </a:rPr>
              <a:t>YTM) </a:t>
            </a:r>
            <a:r>
              <a:rPr lang="hi-IN" dirty="0" smtClean="0">
                <a:solidFill>
                  <a:schemeClr val="accent2">
                    <a:lumMod val="75000"/>
                  </a:schemeClr>
                </a:solidFill>
              </a:rPr>
              <a:t>वह ब्याज दर है जो परिपक्वता तक सभी नकदी प्रवाह के वर्तमान मूल्यों को प्रारंभिक निवेश की कीमत के बराबर बनाती है।</a:t>
            </a:r>
          </a:p>
          <a:p>
            <a:endParaRPr lang="hi-IN" dirty="0" smtClean="0">
              <a:solidFill>
                <a:schemeClr val="accent2">
                  <a:lumMod val="75000"/>
                </a:schemeClr>
              </a:solidFill>
            </a:endParaRPr>
          </a:p>
          <a:p>
            <a:r>
              <a:rPr lang="en-US" dirty="0" smtClean="0">
                <a:solidFill>
                  <a:schemeClr val="accent2">
                    <a:lumMod val="75000"/>
                  </a:schemeClr>
                </a:solidFill>
              </a:rPr>
              <a:t>YTM </a:t>
            </a:r>
            <a:r>
              <a:rPr lang="hi-IN" dirty="0" smtClean="0">
                <a:solidFill>
                  <a:schemeClr val="accent2">
                    <a:lumMod val="75000"/>
                  </a:schemeClr>
                </a:solidFill>
              </a:rPr>
              <a:t>की गणना करने के लिए, आपको धन के समय मूल्य पर विचार करने की आवश्यकता है : यह अवधारणा कि किसी धनराशि का मूल्य भविष्य की तुलना में अभी अधिक है।</a:t>
            </a:r>
          </a:p>
          <a:p>
            <a:endParaRPr lang="hi-IN" dirty="0" smtClean="0">
              <a:solidFill>
                <a:schemeClr val="accent2">
                  <a:lumMod val="75000"/>
                </a:schemeClr>
              </a:solidFill>
            </a:endParaRPr>
          </a:p>
          <a:p>
            <a:r>
              <a:rPr lang="hi-IN" sz="2600" dirty="0" smtClean="0">
                <a:solidFill>
                  <a:schemeClr val="accent6">
                    <a:lumMod val="50000"/>
                  </a:schemeClr>
                </a:solidFill>
              </a:rPr>
              <a:t>यहाँ सूत्र है:यहाँ सूत्र है:</a:t>
            </a:r>
          </a:p>
          <a:p>
            <a:endParaRPr lang="hi-IN" sz="2600" dirty="0" smtClean="0">
              <a:solidFill>
                <a:schemeClr val="accent6">
                  <a:lumMod val="50000"/>
                </a:schemeClr>
              </a:solidFill>
            </a:endParaRPr>
          </a:p>
          <a:p>
            <a:endParaRPr lang="hi-IN" sz="2600" dirty="0" smtClean="0">
              <a:solidFill>
                <a:schemeClr val="accent6">
                  <a:lumMod val="50000"/>
                </a:schemeClr>
              </a:solidFill>
            </a:endParaRPr>
          </a:p>
          <a:p>
            <a:r>
              <a:rPr lang="en-US" sz="2600" dirty="0" smtClean="0">
                <a:solidFill>
                  <a:schemeClr val="accent6">
                    <a:lumMod val="50000"/>
                  </a:schemeClr>
                </a:solidFill>
              </a:rPr>
              <a:t>n: </a:t>
            </a:r>
            <a:r>
              <a:rPr lang="hi-IN" sz="2600" dirty="0" smtClean="0">
                <a:solidFill>
                  <a:schemeClr val="accent6">
                    <a:lumMod val="50000"/>
                  </a:schemeClr>
                </a:solidFill>
              </a:rPr>
              <a:t>परिपक्वता तक की अवधि की संख्या।</a:t>
            </a:r>
          </a:p>
          <a:p>
            <a:r>
              <a:rPr lang="hi-IN" sz="2600" dirty="0" smtClean="0">
                <a:solidFill>
                  <a:schemeClr val="accent6">
                    <a:lumMod val="50000"/>
                  </a:schemeClr>
                </a:solidFill>
              </a:rPr>
              <a:t>बांड के मौजूदा बाजार मूल्य, अंकित मूल्य, परिपक्वता का समय और कूपन भुगतान को जानकर, आप परीक्षण-और-त्रुटि प्रक्रिया को लागू करके रिटर्न </a:t>
            </a:r>
            <a:r>
              <a:rPr lang="en-US" sz="2600" dirty="0" smtClean="0">
                <a:solidFill>
                  <a:schemeClr val="accent6">
                    <a:lumMod val="50000"/>
                  </a:schemeClr>
                </a:solidFill>
              </a:rPr>
              <a:t>YTM </a:t>
            </a:r>
            <a:r>
              <a:rPr lang="hi-IN" sz="2600" dirty="0" smtClean="0">
                <a:solidFill>
                  <a:schemeClr val="accent6">
                    <a:lumMod val="50000"/>
                  </a:schemeClr>
                </a:solidFill>
              </a:rPr>
              <a:t>की दर निर्धारित कर सकते हैं जब तक कि भविष्य के सभी नकदी प्रवाह के वर्तमान मूल्य बांड मूल्य के बराबर न हो जाएं। 2 एक तेज़ तरीका ऑनलाइन कैलकुलेटर का उपयोग करना है।</a:t>
            </a:r>
            <a:endParaRPr lang="en-US" sz="2600" dirty="0">
              <a:solidFill>
                <a:schemeClr val="accent6">
                  <a:lumMod val="50000"/>
                </a:schemeClr>
              </a:solidFill>
            </a:endParaRPr>
          </a:p>
        </p:txBody>
      </p:sp>
    </p:spTree>
    <p:extLst>
      <p:ext uri="{BB962C8B-B14F-4D97-AF65-F5344CB8AC3E}">
        <p14:creationId xmlns:p14="http://schemas.microsoft.com/office/powerpoint/2010/main" val="927795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752" y="575559"/>
            <a:ext cx="10515600" cy="4351338"/>
          </a:xfrm>
        </p:spPr>
        <p:txBody>
          <a:bodyPr>
            <a:normAutofit lnSpcReduction="10000"/>
          </a:bodyPr>
          <a:lstStyle/>
          <a:p>
            <a:r>
              <a:rPr lang="hi-IN" sz="1800" dirty="0" smtClean="0">
                <a:solidFill>
                  <a:schemeClr val="accent5">
                    <a:lumMod val="75000"/>
                  </a:schemeClr>
                </a:solidFill>
              </a:rPr>
              <a:t>बांड की कीमतों और ब्याज दरों के बीच </a:t>
            </a:r>
            <a:r>
              <a:rPr lang="hi-IN" sz="1800" u="sng" dirty="0" smtClean="0">
                <a:solidFill>
                  <a:schemeClr val="accent5">
                    <a:lumMod val="75000"/>
                  </a:schemeClr>
                </a:solidFill>
              </a:rPr>
              <a:t>विपरीत</a:t>
            </a:r>
            <a:r>
              <a:rPr lang="hi-IN" sz="1800" dirty="0" smtClean="0">
                <a:solidFill>
                  <a:schemeClr val="accent5">
                    <a:lumMod val="75000"/>
                  </a:schemeClr>
                </a:solidFill>
              </a:rPr>
              <a:t> संबंध</a:t>
            </a:r>
          </a:p>
          <a:p>
            <a:r>
              <a:rPr lang="hi-IN" sz="1800" dirty="0" smtClean="0"/>
              <a:t>आइए यह समझने के लिए सरकारी बांड के मामले पर विचार करें कि बांड की कीमतें और बांड पैदावार (दीर्घकालिक ब्याज दरें) कैसे संबंधित हैं।</a:t>
            </a:r>
            <a:endParaRPr lang="en-US" sz="1800" dirty="0" smtClean="0"/>
          </a:p>
          <a:p>
            <a:r>
              <a:rPr lang="hi-IN" sz="1800" dirty="0" smtClean="0"/>
              <a:t>सरकारी बांड सरकार द्वारा एक निश्चित ब्याज दर पर जारी किए जाने वाले दीर्घकालिक ऋण हैं।</a:t>
            </a:r>
            <a:endParaRPr lang="en-US" sz="1800" dirty="0" smtClean="0"/>
          </a:p>
          <a:p>
            <a:r>
              <a:rPr lang="hi-IN" sz="1800" dirty="0" smtClean="0"/>
              <a:t>वह कीमत जिस पर पहली बार कोई बांड बेचा जाता है उसे निर्गम मूल्य कहा जाता है । यह परिपक्वता मूल्य भी है जिसे बांड जारीकर्ता को परिपक्वता तिथि पर बांडधारक को भुगतान करना होगा। जब बांड का स्टॉक एक्सचेंज पर कारोबार किया जाता है, तो यह सेकेंड-हैंड कीमत मान लेगा जिसे विनियमित किया जाता हैआपूर्तिऔरमाँगबाज़ार का.</a:t>
            </a:r>
            <a:endParaRPr lang="en-US" sz="1800" dirty="0" smtClean="0"/>
          </a:p>
          <a:p>
            <a:r>
              <a:rPr lang="hi-IN" sz="1800" dirty="0" smtClean="0"/>
              <a:t>बांड की परिपक्वता बांड के जारी होने की तारीख से लेकर उस समय तक का समय है जब बांड जारीकर्ता को निवेशक को बांड का मूल मूल्य चुकाना होता है।</a:t>
            </a:r>
          </a:p>
          <a:p>
            <a:r>
              <a:rPr lang="hi-IN" sz="1800" dirty="0" smtClean="0"/>
              <a:t>परिपक्वता तक, बांड जारीकर्ताओं को निवेशक को कूपन भुगतान का भुगतान करना पड़ता है।</a:t>
            </a:r>
          </a:p>
          <a:p>
            <a:endParaRPr lang="hi-IN" sz="1800" dirty="0" smtClean="0"/>
          </a:p>
          <a:p>
            <a:r>
              <a:rPr lang="hi-IN" sz="1800" dirty="0" smtClean="0"/>
              <a:t>कूपन एक बांड पर वार्षिक ब्याज दर है, जिसकी गणना बांड के अंकित मूल्य (वर्तमान उपज) के प्रतिशत के रूप में की जाती है।</a:t>
            </a:r>
          </a:p>
          <a:p>
            <a:endParaRPr lang="en-US" sz="1800" dirty="0"/>
          </a:p>
        </p:txBody>
      </p:sp>
    </p:spTree>
    <p:extLst>
      <p:ext uri="{BB962C8B-B14F-4D97-AF65-F5344CB8AC3E}">
        <p14:creationId xmlns:p14="http://schemas.microsoft.com/office/powerpoint/2010/main" val="1747283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195"/>
            <a:ext cx="10515600" cy="5991768"/>
          </a:xfrm>
        </p:spPr>
        <p:txBody>
          <a:bodyPr>
            <a:normAutofit/>
          </a:bodyPr>
          <a:lstStyle/>
          <a:p>
            <a:r>
              <a:rPr lang="hi-IN" sz="1900" dirty="0" smtClean="0"/>
              <a:t>मान लीजिए कि एक सरकारी बांड £100 की परिपक्वता कीमत पर जारी किया जाता है। वार्षिक ब्याज भुगतान £10 है।</a:t>
            </a:r>
          </a:p>
          <a:p>
            <a:endParaRPr lang="hi-IN" sz="1900" dirty="0" smtClean="0"/>
          </a:p>
          <a:p>
            <a:r>
              <a:rPr lang="hi-IN" sz="1900" dirty="0" smtClean="0"/>
              <a:t>हम कूपन भुगतान या बांड की वर्तमान उपज की गणना यहां कर सकते हैं:</a:t>
            </a:r>
          </a:p>
          <a:p>
            <a:endParaRPr lang="hi-IN" sz="1900" dirty="0" smtClean="0"/>
          </a:p>
          <a:p>
            <a:endParaRPr lang="hi-IN" sz="1900" dirty="0" smtClean="0"/>
          </a:p>
          <a:p>
            <a:r>
              <a:rPr lang="hi-IN" sz="1900" dirty="0" smtClean="0"/>
              <a:t>अब, यदि बांड को द्वितीयक बाजार में £200 की कीमत पर बेचा जाता है, तो बांड की उपज कम हो जाएगी:</a:t>
            </a:r>
            <a:endParaRPr lang="en-US" sz="1900" dirty="0" smtClean="0"/>
          </a:p>
          <a:p>
            <a:r>
              <a:rPr lang="hi-IN" sz="1900" dirty="0" smtClean="0"/>
              <a:t>एक अन्य स्थिति पर विचार करें जहां बांड की कीमत £50 तक गिर जाती है। बॉन्ड यील्ड बढ़ जाएगी:</a:t>
            </a:r>
            <a:endParaRPr lang="en-US" sz="1900" dirty="0" smtClean="0"/>
          </a:p>
          <a:p>
            <a:r>
              <a:rPr lang="hi-IN" sz="1900" dirty="0" smtClean="0"/>
              <a:t>जैसा कि आप उपरोक्त उदाहरणों में देख सकते हैं, बांड की कीमत और दीर्घकालिक ब्याज दर (उपज) के बीच एक विपरीत संबंध है। जब दीर्घकालिक ब्याज दर बढ़ेगी, तो बांड की कीमत गिर जाएगी। वैकल्पिक रूप से, बांड की कीमत में गिरावट के परिणामस्वरूप बांड उपज में वृद्धि होगी।</a:t>
            </a:r>
          </a:p>
          <a:p>
            <a:endParaRPr lang="en-US" dirty="0"/>
          </a:p>
        </p:txBody>
      </p:sp>
    </p:spTree>
    <p:extLst>
      <p:ext uri="{BB962C8B-B14F-4D97-AF65-F5344CB8AC3E}">
        <p14:creationId xmlns:p14="http://schemas.microsoft.com/office/powerpoint/2010/main" val="4062274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0856" y="-3391272"/>
            <a:ext cx="6096000" cy="4801314"/>
          </a:xfrm>
          <a:prstGeom prst="rect">
            <a:avLst/>
          </a:prstGeom>
        </p:spPr>
        <p:txBody>
          <a:bodyPr>
            <a:spAutoFit/>
          </a:bodyPr>
          <a:lstStyle/>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r>
              <a:rPr lang="hi-IN" dirty="0" smtClean="0"/>
              <a:t> </a:t>
            </a:r>
          </a:p>
          <a:p>
            <a:endParaRPr lang="hi-IN" dirty="0" smtClean="0"/>
          </a:p>
          <a:p>
            <a:endParaRPr lang="hi-IN" dirty="0" smtClean="0"/>
          </a:p>
        </p:txBody>
      </p:sp>
      <p:graphicFrame>
        <p:nvGraphicFramePr>
          <p:cNvPr id="5" name="Table 4"/>
          <p:cNvGraphicFramePr>
            <a:graphicFrameLocks noGrp="1"/>
          </p:cNvGraphicFramePr>
          <p:nvPr>
            <p:extLst>
              <p:ext uri="{D42A27DB-BD31-4B8C-83A1-F6EECF244321}">
                <p14:modId xmlns:p14="http://schemas.microsoft.com/office/powerpoint/2010/main" val="1554823975"/>
              </p:ext>
            </p:extLst>
          </p:nvPr>
        </p:nvGraphicFramePr>
        <p:xfrm>
          <a:off x="534389" y="178129"/>
          <a:ext cx="11109743" cy="6684460"/>
        </p:xfrm>
        <a:graphic>
          <a:graphicData uri="http://schemas.openxmlformats.org/drawingml/2006/table">
            <a:tbl>
              <a:tblPr firstRow="1" bandRow="1">
                <a:tableStyleId>{5C22544A-7EE6-4342-B048-85BDC9FD1C3A}</a:tableStyleId>
              </a:tblPr>
              <a:tblGrid>
                <a:gridCol w="1496732"/>
                <a:gridCol w="4358104"/>
                <a:gridCol w="5254907"/>
              </a:tblGrid>
              <a:tr h="526558">
                <a:tc>
                  <a:txBody>
                    <a:bodyPr/>
                    <a:lstStyle/>
                    <a:p>
                      <a:r>
                        <a:rPr lang="hi-IN" sz="1400" dirty="0" smtClean="0"/>
                        <a:t>अंतर का आधार</a:t>
                      </a:r>
                    </a:p>
                    <a:p>
                      <a:endParaRPr lang="en-US" sz="1400" dirty="0"/>
                    </a:p>
                  </a:txBody>
                  <a:tcPr/>
                </a:tc>
                <a:tc>
                  <a:txBody>
                    <a:bodyPr/>
                    <a:lstStyle/>
                    <a:p>
                      <a:r>
                        <a:rPr lang="hi-IN" sz="1400" dirty="0" smtClean="0"/>
                        <a:t>पूंजी बाजार</a:t>
                      </a:r>
                    </a:p>
                    <a:p>
                      <a:endParaRPr lang="en-US" sz="1400" dirty="0"/>
                    </a:p>
                  </a:txBody>
                  <a:tcPr/>
                </a:tc>
                <a:tc>
                  <a:txBody>
                    <a:bodyPr/>
                    <a:lstStyle/>
                    <a:p>
                      <a:r>
                        <a:rPr lang="hi-IN" sz="1400" dirty="0" smtClean="0"/>
                        <a:t>मुद्रा बाजार</a:t>
                      </a:r>
                    </a:p>
                    <a:p>
                      <a:endParaRPr lang="en-US" sz="1400" dirty="0"/>
                    </a:p>
                  </a:txBody>
                  <a:tcPr/>
                </a:tc>
              </a:tr>
              <a:tr h="1203562">
                <a:tc>
                  <a:txBody>
                    <a:bodyPr/>
                    <a:lstStyle/>
                    <a:p>
                      <a:r>
                        <a:rPr lang="hi-IN" sz="1400" dirty="0" smtClean="0"/>
                        <a:t>समय अवधि</a:t>
                      </a:r>
                    </a:p>
                    <a:p>
                      <a:endParaRPr lang="en-US" sz="1400" dirty="0"/>
                    </a:p>
                  </a:txBody>
                  <a:tcPr/>
                </a:tc>
                <a:tc>
                  <a:txBody>
                    <a:bodyPr/>
                    <a:lstStyle/>
                    <a:p>
                      <a:r>
                        <a:rPr lang="hi-IN" sz="1400" dirty="0" smtClean="0"/>
                        <a:t>पूंजी बाजार में प्रतिभूतियों के व्यापार की समय अवधि दीर्घकालिक होती है, जिसका अर्थ है कि परिपक्वता एक वर्ष से अधिक है।</a:t>
                      </a:r>
                    </a:p>
                    <a:p>
                      <a:endParaRPr lang="en-US" sz="1400" dirty="0"/>
                    </a:p>
                  </a:txBody>
                  <a:tcPr/>
                </a:tc>
                <a:tc>
                  <a:txBody>
                    <a:bodyPr/>
                    <a:lstStyle/>
                    <a:p>
                      <a:r>
                        <a:rPr lang="hi-IN" sz="1400" dirty="0" smtClean="0"/>
                        <a:t>मुद्रा बाजार में प्रतिभूतियों के व्यापार की समय अवधि अल्पकालिक होती है, जिसका अर्थ है कि परिपक्वता एक वर्ष से भी कम है।</a:t>
                      </a:r>
                    </a:p>
                    <a:p>
                      <a:endParaRPr lang="en-US" sz="1400" dirty="0"/>
                    </a:p>
                  </a:txBody>
                  <a:tcPr/>
                </a:tc>
              </a:tr>
              <a:tr h="1203562">
                <a:tc>
                  <a:txBody>
                    <a:bodyPr/>
                    <a:lstStyle/>
                    <a:p>
                      <a:r>
                        <a:rPr lang="hi-IN" sz="1400" dirty="0" smtClean="0"/>
                        <a:t>लिक्विडिटी </a:t>
                      </a:r>
                    </a:p>
                    <a:p>
                      <a:endParaRPr lang="en-US" sz="1400" dirty="0"/>
                    </a:p>
                  </a:txBody>
                  <a:tcPr/>
                </a:tc>
                <a:tc>
                  <a:txBody>
                    <a:bodyPr/>
                    <a:lstStyle/>
                    <a:p>
                      <a:r>
                        <a:rPr lang="hi-IN" sz="1400" dirty="0" smtClean="0"/>
                        <a:t>पूंजी बाजार में कारोबार की जाने वाली प्रतिभूतियां तरल होती हैं, लेकिन वे मुद्रा बाजार में बेची जाने वाली प्रतिभूतियों की तुलना में अधिक तरल नहीं होती हैं।</a:t>
                      </a:r>
                    </a:p>
                    <a:p>
                      <a:endParaRPr lang="en-US" sz="1400" dirty="0"/>
                    </a:p>
                  </a:txBody>
                  <a:tcPr/>
                </a:tc>
                <a:tc>
                  <a:txBody>
                    <a:bodyPr/>
                    <a:lstStyle/>
                    <a:p>
                      <a:r>
                        <a:rPr lang="hi-IN" sz="1400" dirty="0" smtClean="0"/>
                        <a:t>मुद्रा बाजार में कारोबार की जाने वाली प्रतिभूतियाँ अत्यधिक तरल होती हैं।</a:t>
                      </a:r>
                    </a:p>
                    <a:p>
                      <a:endParaRPr lang="en-US" sz="1400" dirty="0"/>
                    </a:p>
                  </a:txBody>
                  <a:tcPr/>
                </a:tc>
              </a:tr>
              <a:tr h="752226">
                <a:tc>
                  <a:txBody>
                    <a:bodyPr/>
                    <a:lstStyle/>
                    <a:p>
                      <a:r>
                        <a:rPr lang="hi-IN" sz="1400" dirty="0" smtClean="0"/>
                        <a:t>अपेक्षित रिटर्न</a:t>
                      </a:r>
                    </a:p>
                    <a:p>
                      <a:endParaRPr lang="en-US" sz="1400" dirty="0"/>
                    </a:p>
                  </a:txBody>
                  <a:tcPr/>
                </a:tc>
                <a:tc>
                  <a:txBody>
                    <a:bodyPr/>
                    <a:lstStyle/>
                    <a:p>
                      <a:r>
                        <a:rPr lang="hi-IN" sz="1400" dirty="0" smtClean="0"/>
                        <a:t>पूंजी बाजार की दीर्घकालिक प्रकृति के कारण , यहां प्राप्त रिटर्न अधिक है।</a:t>
                      </a:r>
                    </a:p>
                    <a:p>
                      <a:endParaRPr lang="en-US" sz="1400" dirty="0"/>
                    </a:p>
                  </a:txBody>
                  <a:tcPr/>
                </a:tc>
                <a:tc>
                  <a:txBody>
                    <a:bodyPr/>
                    <a:lstStyle/>
                    <a:p>
                      <a:r>
                        <a:rPr lang="hi-IN" sz="1400" dirty="0" smtClean="0"/>
                        <a:t>मुद्रा बाजार की अल्पकालिक प्रकृति के कारण , यहां प्राप्त रिटर्न कम है।</a:t>
                      </a:r>
                    </a:p>
                    <a:p>
                      <a:endParaRPr lang="en-US" sz="1400" dirty="0"/>
                    </a:p>
                  </a:txBody>
                  <a:tcPr/>
                </a:tc>
              </a:tr>
              <a:tr h="1429230">
                <a:tc>
                  <a:txBody>
                    <a:bodyPr/>
                    <a:lstStyle/>
                    <a:p>
                      <a:r>
                        <a:rPr lang="hi-IN" sz="1400" dirty="0" smtClean="0"/>
                        <a:t>उपकरण</a:t>
                      </a:r>
                    </a:p>
                    <a:p>
                      <a:endParaRPr lang="en-US" sz="1400" dirty="0"/>
                    </a:p>
                  </a:txBody>
                  <a:tcPr/>
                </a:tc>
                <a:tc>
                  <a:txBody>
                    <a:bodyPr/>
                    <a:lstStyle/>
                    <a:p>
                      <a:r>
                        <a:rPr lang="hi-IN" sz="1400" dirty="0" smtClean="0"/>
                        <a:t>पूंजी बाजार के साधन इक्विटी शेयर, वरीयता शेयर, डिबेंचर, बांड और अन्य लंबी अवधि की प्रतिभूतियां हैं।</a:t>
                      </a:r>
                    </a:p>
                    <a:p>
                      <a:endParaRPr lang="en-US" sz="1400" dirty="0"/>
                    </a:p>
                  </a:txBody>
                  <a:tcPr/>
                </a:tc>
                <a:tc>
                  <a:txBody>
                    <a:bodyPr/>
                    <a:lstStyle/>
                    <a:p>
                      <a:endParaRPr lang="hi-IN" sz="1400" dirty="0" smtClean="0"/>
                    </a:p>
                    <a:p>
                      <a:r>
                        <a:rPr lang="hi-IN" sz="1400" dirty="0" smtClean="0"/>
                        <a:t>मुद्रा बाजार के उपकरण ट्रेजरी बिल, वाणिज्यिक बिल, जमा प्रमाणपत्र और अन्य छोटी अवधि की प्रतिभूतियां हैं।</a:t>
                      </a:r>
                    </a:p>
                    <a:p>
                      <a:endParaRPr lang="hi-IN" sz="1400" dirty="0" smtClean="0"/>
                    </a:p>
                    <a:p>
                      <a:endParaRPr lang="en-US" sz="1400" dirty="0"/>
                    </a:p>
                  </a:txBody>
                  <a:tcPr/>
                </a:tc>
              </a:tr>
              <a:tr h="1203562">
                <a:tc>
                  <a:txBody>
                    <a:bodyPr/>
                    <a:lstStyle/>
                    <a:p>
                      <a:r>
                        <a:rPr lang="hi-IN" sz="1400" dirty="0" smtClean="0"/>
                        <a:t>जोखिम</a:t>
                      </a:r>
                    </a:p>
                    <a:p>
                      <a:endParaRPr lang="en-US" sz="1400" dirty="0"/>
                    </a:p>
                  </a:txBody>
                  <a:tcPr/>
                </a:tc>
                <a:tc>
                  <a:txBody>
                    <a:bodyPr/>
                    <a:lstStyle/>
                    <a:p>
                      <a:r>
                        <a:rPr lang="hi-IN" sz="1400" dirty="0" smtClean="0"/>
                        <a:t>पूंजी बाजार की प्रतिभूतियों में मूल राशि के पुनर्भुगतान का जोखिम अधिक होता है।</a:t>
                      </a:r>
                    </a:p>
                    <a:p>
                      <a:endParaRPr lang="en-US" sz="1400" dirty="0"/>
                    </a:p>
                  </a:txBody>
                  <a:tcPr/>
                </a:tc>
                <a:tc>
                  <a:txBody>
                    <a:bodyPr/>
                    <a:lstStyle/>
                    <a:p>
                      <a:r>
                        <a:rPr lang="hi-IN" sz="1400" dirty="0" smtClean="0"/>
                        <a:t>मुद्रा बाजार की अल्पकालिक प्रकृति और जारीकर्ताओं की स्थिर वित्तीय स्थिति के कारण, मुद्रा बाजार में पुनर्भुगतान का जोखिम कम है।</a:t>
                      </a:r>
                    </a:p>
                    <a:p>
                      <a:endParaRPr lang="en-US" sz="1400" dirty="0"/>
                    </a:p>
                  </a:txBody>
                  <a:tcPr/>
                </a:tc>
              </a:tr>
              <a:tr h="305069">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7233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0000"/>
                </a:solidFill>
              </a:rPr>
              <a:t>मुद्रा बाज़ार कैसे काम करता है?</a:t>
            </a:r>
            <a:br>
              <a:rPr lang="hi-IN"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819873" y="1304765"/>
            <a:ext cx="10515600" cy="4351338"/>
          </a:xfrm>
        </p:spPr>
        <p:txBody>
          <a:bodyPr>
            <a:noAutofit/>
          </a:bodyPr>
          <a:lstStyle/>
          <a:p>
            <a:r>
              <a:rPr lang="hi-IN" sz="1400" dirty="0" smtClean="0"/>
              <a:t>मुद्रा बाजार सरकारों, निगमों, वित्तीय संस्थानों और व्यक्तिगत निवेशकों सहित विभिन्न प्रतिभागियों की बातचीत के माध्यम से संचालित होता है। ये प्रतिभागी अपनी तत्काल नकदी जरूरतों को पूरा करने और तरलता का प्रबंधन करने के लिए अल्पकालिक उधार लेने और उधार देने में संलग्न हैं। यहां बताया गया है कि मुद्रा बाज़ार कैसे काम करता है:</a:t>
            </a:r>
          </a:p>
          <a:p>
            <a:endParaRPr lang="hi-IN" sz="1400" dirty="0" smtClean="0"/>
          </a:p>
          <a:p>
            <a:r>
              <a:rPr lang="hi-IN" sz="1400" b="1" dirty="0" smtClean="0"/>
              <a:t>उधारकर्ता :</a:t>
            </a:r>
            <a:r>
              <a:rPr lang="hi-IN" sz="1400" dirty="0" smtClean="0"/>
              <a:t> सरकार या निगम जैसी अल्पकालिक निधियों की आवश्यकता वाली संस्थाएं, अपने तत्काल वित्तीय दायित्वों को पूरा करने के लिए मुद्रा बाजार का रुख करती हैं। वे तेजी से धन जुटाने के लिए मुद्रा बाजार उपकरण जारी करते हैं। ये उपकरण निवेशकों से उधार लेने के रूप में कार्य करते हैं।</a:t>
            </a:r>
          </a:p>
          <a:p>
            <a:r>
              <a:rPr lang="hi-IN" sz="1400" b="1" dirty="0" smtClean="0"/>
              <a:t>मुद्रा बाज़ार लिखत : </a:t>
            </a:r>
            <a:r>
              <a:rPr lang="hi-IN" sz="1400" dirty="0" smtClean="0"/>
              <a:t>उधारकर्ता अलग-अलग परिपक्वता, ब्याज दरों और क्रेडिट रेटिंग के साथ विभिन्न लिखत जारी करते हैं। इन उपकरणों में ट्रेजरी बिल, वाणिज्यिक पत्र, जमा प्रमाणपत्र और पुनर्खरीद समझौते शामिल हैं। ये उपकरण अत्यधिक तरल हैं और कम जोखिम वाले माने जाते हैं।</a:t>
            </a:r>
          </a:p>
          <a:p>
            <a:r>
              <a:rPr lang="hi-IN" sz="1400" b="1" dirty="0" smtClean="0"/>
              <a:t>निवेशक : </a:t>
            </a:r>
            <a:r>
              <a:rPr lang="hi-IN" sz="1400" dirty="0" smtClean="0"/>
              <a:t>अधिशेष निधि वाले निवेशक अल्पकालिक निवेश के अवसरों की तलाश में मुद्रा बाजार की ओर रुख करते हैं। वे उधारकर्ताओं द्वारा जारी किए गए मुद्रा बाजार उपकरण खरीदते हैं। बदले में, निवेशकों को ब्याज भुगतान या टूल पर छूट प्राप्त होती है, जो उनके निवेश पर रिटर्न के रूप में काम करते हैं।</a:t>
            </a:r>
          </a:p>
          <a:p>
            <a:r>
              <a:rPr lang="hi-IN" sz="1400" b="1" dirty="0" smtClean="0"/>
              <a:t>व्यापार और द्वितीयक बाजार : </a:t>
            </a:r>
            <a:r>
              <a:rPr lang="hi-IN" sz="1400" dirty="0" smtClean="0"/>
              <a:t>मुद्रा बाजार के उपकरणों का व्यापार द्वितीयक बाजार में किया जा सकता है, जिससे निवेशकों को परिपक्वता से पहले उन्हें खरीदने और बेचने की अनुमति मिलती है। यह द्वितीयक बाज़ार तरलता को बढ़ाता है, क्योंकि निवेशक उपकरण के परिपक्व होने से पहले अपने फंड तक पहुंच सकते हैं।</a:t>
            </a:r>
          </a:p>
          <a:p>
            <a:r>
              <a:rPr lang="hi-IN" sz="1400" b="1" dirty="0" smtClean="0"/>
              <a:t>मनी मार्केट फंड : </a:t>
            </a:r>
            <a:r>
              <a:rPr lang="hi-IN" sz="1400" dirty="0" smtClean="0"/>
              <a:t>मनी मार्केट फंड संस्थागत और व्यक्तिगत निवेशकों से निवेश एकत्र करते हैं और मनी मार्केट उपकरणों के विविध पोर्टफोलियो में निवेश करते हैं। ये फंड निवेशकों को पेशेवर प्रबंधन से लाभ उठाते हुए अप्रत्यक्ष रूप से मुद्रा बाजार में भाग लेने की अनुमति देते हैं।</a:t>
            </a:r>
          </a:p>
          <a:p>
            <a:r>
              <a:rPr lang="hi-IN" sz="1400" b="1" dirty="0" smtClean="0"/>
              <a:t>विनियामक निरीक्षण : </a:t>
            </a:r>
            <a:r>
              <a:rPr lang="hi-IN" sz="1400" dirty="0" smtClean="0"/>
              <a:t>मुद्रा बाजार एक विनियमित वातावरण में संचालित होता है। पारदर्शिता, स्थिरता और निष्पक्ष प्रथाओं को सुनिश्चित करने के लिए नियामक निकाय नियमों और विनियमों की निगरानी और कार्यान्वयन करते हैं। यह निरीक्षण मुद्रा बाजार की अखंडता और विश्वसनीयता को बनाए रखने में मदद करता है।</a:t>
            </a:r>
            <a:endParaRPr lang="en-US" sz="1400" dirty="0"/>
          </a:p>
        </p:txBody>
      </p:sp>
    </p:spTree>
    <p:extLst>
      <p:ext uri="{BB962C8B-B14F-4D97-AF65-F5344CB8AC3E}">
        <p14:creationId xmlns:p14="http://schemas.microsoft.com/office/powerpoint/2010/main" val="1493706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शेयर बाजार</a:t>
            </a:r>
            <a:br>
              <a:rPr lang="hi-IN" dirty="0"/>
            </a:br>
            <a:endParaRPr lang="en-US" dirty="0"/>
          </a:p>
        </p:txBody>
      </p:sp>
      <p:sp>
        <p:nvSpPr>
          <p:cNvPr id="3" name="Content Placeholder 2"/>
          <p:cNvSpPr>
            <a:spLocks noGrp="1"/>
          </p:cNvSpPr>
          <p:nvPr>
            <p:ph idx="1"/>
          </p:nvPr>
        </p:nvSpPr>
        <p:spPr/>
        <p:txBody>
          <a:bodyPr/>
          <a:lstStyle/>
          <a:p>
            <a:r>
              <a:rPr lang="hi-IN" dirty="0" smtClean="0"/>
              <a:t>स्टॉक </a:t>
            </a:r>
            <a:r>
              <a:rPr lang="hi-IN" dirty="0"/>
              <a:t>एक्सचेंज बाज़ार  शेयर बाज़ार का एक महत्वपूर्ण घटक है। यह वित्तीय साधनों के व्यापारियों और लक्षित खरीदारों के बीच लेनदेन की सुविधा प्रदान करता है। भारत में एक  स्टॉक एक्सचेंज  भारतीय प्रतिभूति और विनिमय बोर्ड या सेबी द्वारा निर्देशित नियमों और विनियमों के एक सेट का पालन करता है । उक्त आधिकारिक निकाय निवेशकों के हितों की रक्षा के लिए कार्य करता है और इसका उद्देश्य भारत के शेयर बाजार को बढ़ावा देना है।</a:t>
            </a:r>
            <a:endParaRPr lang="en-US" dirty="0"/>
          </a:p>
        </p:txBody>
      </p:sp>
    </p:spTree>
    <p:extLst>
      <p:ext uri="{BB962C8B-B14F-4D97-AF65-F5344CB8AC3E}">
        <p14:creationId xmlns:p14="http://schemas.microsoft.com/office/powerpoint/2010/main" val="2977392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स्टॉक एक्सचेंज क्या है?</a:t>
            </a:r>
            <a:br>
              <a:rPr lang="hi-IN" dirty="0"/>
            </a:br>
            <a:endParaRPr lang="en-US" dirty="0"/>
          </a:p>
        </p:txBody>
      </p:sp>
      <p:sp>
        <p:nvSpPr>
          <p:cNvPr id="3" name="Content Placeholder 2"/>
          <p:cNvSpPr>
            <a:spLocks noGrp="1"/>
          </p:cNvSpPr>
          <p:nvPr>
            <p:ph idx="1"/>
          </p:nvPr>
        </p:nvSpPr>
        <p:spPr/>
        <p:txBody>
          <a:bodyPr>
            <a:normAutofit fontScale="92500" lnSpcReduction="20000"/>
          </a:bodyPr>
          <a:lstStyle/>
          <a:p>
            <a:r>
              <a:rPr lang="hi-IN" dirty="0" smtClean="0"/>
              <a:t>भारत </a:t>
            </a:r>
            <a:r>
              <a:rPr lang="hi-IN" dirty="0"/>
              <a:t>में स्टॉक  एक्सचेंज एक बाज़ार के रूप में कार्य करता है जहाँ स्टॉक , बॉन्ड और कमोडिटी  जैसे वित्तीय साधनों का कारोबार होता है।</a:t>
            </a:r>
          </a:p>
          <a:p>
            <a:endParaRPr lang="hi-IN" dirty="0"/>
          </a:p>
          <a:p>
            <a:r>
              <a:rPr lang="hi-IN" dirty="0"/>
              <a:t>यह एक ऐसा मंच है जहां खरीदार और विक्रेता सेबी के सुपरिभाषित दिशानिर्देशों का पालन करते हुए किसी भी व्यावसायिक दिन के विशिष्ट घंटों के दौरान वित्तीय उपकरणों का व्यापार करने के लिए एक साथ आते हैं। हालाँकि, केवल उन्हीं कंपनियों को   इसमें व्यापार करने की अनुमति है जो स्टॉक एक्सचेंज में सूचीबद्ध हैं।</a:t>
            </a:r>
          </a:p>
          <a:p>
            <a:endParaRPr lang="hi-IN" dirty="0"/>
          </a:p>
          <a:p>
            <a:r>
              <a:rPr lang="hi-IN" dirty="0"/>
              <a:t>जो स्टॉक किसी प्रतिष्ठित स्टॉक एक्सचेंज में सूचीबद्ध नहीं हैं, उनका अभी भी 'ओवर द काउंटर मार्केट' में कारोबार किया जा सकता है। लेकिन स्टॉक एक्सचेंज बाजार में ऐसे शेयरों को उच्च सम्मान में नहीं रखा जाएगा  ।</a:t>
            </a:r>
            <a:endParaRPr lang="en-US" dirty="0"/>
          </a:p>
        </p:txBody>
      </p:sp>
    </p:spTree>
    <p:extLst>
      <p:ext uri="{BB962C8B-B14F-4D97-AF65-F5344CB8AC3E}">
        <p14:creationId xmlns:p14="http://schemas.microsoft.com/office/powerpoint/2010/main" val="1913031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यह कैसे काम करता है?</a:t>
            </a:r>
            <a:br>
              <a:rPr lang="hi-IN" dirty="0"/>
            </a:br>
            <a:endParaRPr lang="en-US" dirty="0"/>
          </a:p>
        </p:txBody>
      </p:sp>
      <p:sp>
        <p:nvSpPr>
          <p:cNvPr id="3" name="Content Placeholder 2"/>
          <p:cNvSpPr>
            <a:spLocks noGrp="1"/>
          </p:cNvSpPr>
          <p:nvPr>
            <p:ph idx="1"/>
          </p:nvPr>
        </p:nvSpPr>
        <p:spPr>
          <a:xfrm>
            <a:off x="838200" y="1250066"/>
            <a:ext cx="10515600" cy="4926897"/>
          </a:xfrm>
        </p:spPr>
        <p:txBody>
          <a:bodyPr>
            <a:normAutofit fontScale="62500" lnSpcReduction="20000"/>
          </a:bodyPr>
          <a:lstStyle/>
          <a:p>
            <a:r>
              <a:rPr lang="hi-IN" dirty="0" smtClean="0"/>
              <a:t>अधिकतर</a:t>
            </a:r>
            <a:r>
              <a:rPr lang="hi-IN" dirty="0"/>
              <a:t>,  भारत में स्टॉक एक्सचेंज  स्वतंत्र रूप से काम करते हैं क्योंकि उनमें कोई 'बाज़ार निर्माता' या 'विशेषज्ञ' मौजूद नहीं होते हैं।</a:t>
            </a:r>
          </a:p>
          <a:p>
            <a:endParaRPr lang="hi-IN" dirty="0"/>
          </a:p>
          <a:p>
            <a:r>
              <a:rPr lang="hi-IN" dirty="0"/>
              <a:t>भारत में स्टॉक एक्सचेंज में ट्रेडिंग की पूरी प्रक्रिया   ऑर्डर-संचालित है और इलेक्ट्रॉनिक लिमिट ऑर्डर बुक पर संचालित होती है।</a:t>
            </a:r>
          </a:p>
          <a:p>
            <a:endParaRPr lang="hi-IN" dirty="0"/>
          </a:p>
          <a:p>
            <a:r>
              <a:rPr lang="hi-IN" dirty="0"/>
              <a:t>ऐसे सेट-अप में, ट्रेडिंग कंप्यूटर की मदद से ऑर्डर का स्वचालित रूप से मिलान किया जाता है। यह निवेशकों के बाज़ार ऑर्डरों को सबसे उपयुक्त सीमा ऑर्डरों के साथ मिलाने का कार्य करता है।</a:t>
            </a:r>
          </a:p>
          <a:p>
            <a:endParaRPr lang="hi-IN" dirty="0"/>
          </a:p>
          <a:p>
            <a:r>
              <a:rPr lang="hi-IN" dirty="0"/>
              <a:t>ऐसे ऑर्डर-संचालित बाज़ार का प्रमुख लाभ यह है कि यह सभी बाज़ार ऑर्डरों को सार्वजनिक रूप से प्रदर्शित करके लेनदेन में पारदर्शिता की सुविधा प्रदान करता है।</a:t>
            </a:r>
          </a:p>
          <a:p>
            <a:endParaRPr lang="hi-IN" dirty="0"/>
          </a:p>
          <a:p>
            <a:r>
              <a:rPr lang="hi-IN" dirty="0"/>
              <a:t>ब्रोकर स्टॉक एक्सचेंज बाजार की ट्रेडिंग प्रणाली में महत्वपूर्ण भूमिका निभाते हैं  ,  क्योंकि सभी ऑर्डर उनके माध्यम से दिए जाते हैं।</a:t>
            </a:r>
          </a:p>
          <a:p>
            <a:endParaRPr lang="hi-IN" dirty="0"/>
          </a:p>
          <a:p>
            <a:r>
              <a:rPr lang="hi-IN" dirty="0"/>
              <a:t>संस्थागत निवेशक और खुदरा ग्राहक दोनों प्रत्यक्ष बाजार पहुंच या डीएमए से जुड़े लाभों का लाभ उठा सकते हैं। स्टॉक एक्सचेंज बाजार दलालों द्वारा प्रदान किए गए ट्रेडिंग टर्मिनलों का उपयोग करके   , निवेशक अपने ऑर्डर सीधे ट्रेडिंग सिस्टम में रख सकते हैं।</a:t>
            </a:r>
            <a:endParaRPr lang="en-US" dirty="0"/>
          </a:p>
        </p:txBody>
      </p:sp>
    </p:spTree>
    <p:extLst>
      <p:ext uri="{BB962C8B-B14F-4D97-AF65-F5344CB8AC3E}">
        <p14:creationId xmlns:p14="http://schemas.microsoft.com/office/powerpoint/2010/main" val="1194851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6997"/>
            <a:ext cx="10515600" cy="5169966"/>
          </a:xfrm>
        </p:spPr>
        <p:txBody>
          <a:bodyPr/>
          <a:lstStyle/>
          <a:p>
            <a:r>
              <a:rPr lang="hi-IN" dirty="0">
                <a:solidFill>
                  <a:srgbClr val="FF0000"/>
                </a:solidFill>
              </a:rPr>
              <a:t>स्टॉक एक्सचेंज में लिस्टिंग के लाभ</a:t>
            </a:r>
          </a:p>
          <a:p>
            <a:r>
              <a:rPr lang="hi-IN" dirty="0"/>
              <a:t>स्टॉक एक्सचेंज में सूचीबद्ध होने से   कंपनी की प्रतिभूतियों को विशेष विशेषाधिकार प्राप्त होते हैं। उदाहरण के लिए, स्टॉक एक्सचेंज पर केवल सूचीबद्ध कंपनी के शेयर ही उद्धृत किए जाते हैं  ।</a:t>
            </a:r>
          </a:p>
          <a:p>
            <a:endParaRPr lang="hi-IN" dirty="0"/>
          </a:p>
          <a:p>
            <a:r>
              <a:rPr lang="hi-IN" dirty="0"/>
              <a:t>एक प्रतिष्ठित स्टॉक एक्सचेंज में सूचीबद्ध होना कंपनियों, निवेशकों और सामान्य रूप से जनता के लिए फायदेमंद माना जाता है और उन्हें निम्नलिखित तरीकों से लाभ होता है -</a:t>
            </a:r>
          </a:p>
          <a:p>
            <a:endParaRPr lang="hi-IN" dirty="0"/>
          </a:p>
          <a:p>
            <a:endParaRPr lang="en-US" dirty="0"/>
          </a:p>
        </p:txBody>
      </p:sp>
    </p:spTree>
    <p:extLst>
      <p:ext uri="{BB962C8B-B14F-4D97-AF65-F5344CB8AC3E}">
        <p14:creationId xmlns:p14="http://schemas.microsoft.com/office/powerpoint/2010/main" val="2134207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Value</a:t>
            </a:r>
            <a:endParaRPr lang="en-US" dirty="0"/>
          </a:p>
        </p:txBody>
      </p:sp>
      <p:sp>
        <p:nvSpPr>
          <p:cNvPr id="3" name="Content Placeholder 2"/>
          <p:cNvSpPr>
            <a:spLocks noGrp="1"/>
          </p:cNvSpPr>
          <p:nvPr>
            <p:ph idx="1"/>
          </p:nvPr>
        </p:nvSpPr>
        <p:spPr/>
        <p:txBody>
          <a:bodyPr/>
          <a:lstStyle/>
          <a:p>
            <a:r>
              <a:rPr lang="hi-IN" dirty="0"/>
              <a:t>केवल प्रतिष्ठित स्टॉक एक्सचेंज में सूचीबद्ध शेयरों को ही मूल्य में अधिक माना जाता है।  कंपनियां अपने शेयरधारकों की संख्या बढ़ाकर स्टॉक एक्सचेंज बाजार में अपनी बाजार प्रतिष्ठा को भुना सकती हैं  । शेयरधारकों के अधिग्रहण के लिए बाजार में शेयर जारी करना शेयरधारक आधार और आधार को बढ़ाने का एक शक्तिशाली तरीका है, जो बदले में उनकी विश्वसनीयता बढ़ाता है।</a:t>
            </a:r>
            <a:endParaRPr lang="en-US" dirty="0"/>
          </a:p>
        </p:txBody>
      </p:sp>
    </p:spTree>
    <p:extLst>
      <p:ext uri="{BB962C8B-B14F-4D97-AF65-F5344CB8AC3E}">
        <p14:creationId xmlns:p14="http://schemas.microsoft.com/office/powerpoint/2010/main" val="2100180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Capital</a:t>
            </a:r>
            <a:endParaRPr lang="en-US" dirty="0"/>
          </a:p>
        </p:txBody>
      </p:sp>
      <p:sp>
        <p:nvSpPr>
          <p:cNvPr id="3" name="Content Placeholder 2"/>
          <p:cNvSpPr>
            <a:spLocks noGrp="1"/>
          </p:cNvSpPr>
          <p:nvPr>
            <p:ph idx="1"/>
          </p:nvPr>
        </p:nvSpPr>
        <p:spPr/>
        <p:txBody>
          <a:bodyPr/>
          <a:lstStyle/>
          <a:p>
            <a:r>
              <a:rPr lang="hi-IN" dirty="0"/>
              <a:t>किसी कंपनी के लिए सस्ती पूंजी प्राप्त करने का सबसे प्रभावी तरीका   शेयरधारकों के अधिग्रहण के लिए स्टॉक एक्सचेंज बाजार में कंपनी के शेयर जारी करना है। स्टॉक एक्सचेंज बाजार में अपनी प्रतिष्ठा के कारण सूचीबद्ध कंपनियां शेयर जारी करने के माध्यम से तुलनात्मक रूप से अधिक पूंजी उत्पन्न कर सकती हैं   और इसका उपयोग अपनी कंपनी को चालू रखने और इसके संचालन को चालू रखने के लिए कर सकती हैं।</a:t>
            </a:r>
            <a:endParaRPr lang="en-US" dirty="0"/>
          </a:p>
        </p:txBody>
      </p:sp>
    </p:spTree>
    <p:extLst>
      <p:ext uri="{BB962C8B-B14F-4D97-AF65-F5344CB8AC3E}">
        <p14:creationId xmlns:p14="http://schemas.microsoft.com/office/powerpoint/2010/main" val="1518763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Collateral value</a:t>
            </a:r>
            <a:endParaRPr lang="en-US" dirty="0"/>
          </a:p>
        </p:txBody>
      </p:sp>
      <p:sp>
        <p:nvSpPr>
          <p:cNvPr id="3" name="Content Placeholder 2"/>
          <p:cNvSpPr>
            <a:spLocks noGrp="1"/>
          </p:cNvSpPr>
          <p:nvPr>
            <p:ph idx="1"/>
          </p:nvPr>
        </p:nvSpPr>
        <p:spPr/>
        <p:txBody>
          <a:bodyPr/>
          <a:lstStyle/>
          <a:p>
            <a:r>
              <a:rPr lang="hi-IN" dirty="0"/>
              <a:t>लगभग सभी ऋणदाता सूचीबद्ध प्रतिभूतियों को संपार्श्विक के रूप में स्वीकार करते हैं और उनके विरुद्ध ऋण सुविधाएं प्रदान करते हैं। एक सूचीबद्ध कंपनी को अपने क्रेडिट अनुरोध के लिए तेजी से अनुमोदन प्राप्त करने की अधिक संभावना है; क्योंकि उन्हें  स्टॉक एक्सचेंज बाज़ार में अधिक विश्वसनीय माना जाता है।</a:t>
            </a:r>
            <a:endParaRPr lang="en-US" dirty="0"/>
          </a:p>
        </p:txBody>
      </p:sp>
    </p:spTree>
    <p:extLst>
      <p:ext uri="{BB962C8B-B14F-4D97-AF65-F5344CB8AC3E}">
        <p14:creationId xmlns:p14="http://schemas.microsoft.com/office/powerpoint/2010/main" val="191712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a:t>
            </a:r>
            <a:endParaRPr lang="en-US" dirty="0"/>
          </a:p>
        </p:txBody>
      </p:sp>
      <p:sp>
        <p:nvSpPr>
          <p:cNvPr id="3" name="Content Placeholder 2"/>
          <p:cNvSpPr>
            <a:spLocks noGrp="1"/>
          </p:cNvSpPr>
          <p:nvPr>
            <p:ph idx="1"/>
          </p:nvPr>
        </p:nvSpPr>
        <p:spPr/>
        <p:txBody>
          <a:bodyPr/>
          <a:lstStyle/>
          <a:p>
            <a:r>
              <a:rPr lang="hi-IN" dirty="0"/>
              <a:t>लिस्टिंग शेयरधारक को अन्य समकक्षों की तुलना में बेहतर तरलता का लाभ उठाने में मदद करती है और उन्हें तैयार विपणन क्षमता प्रदान करती है। यह शेयरधारकों को उनके स्वामित्व वाले निवेश के मूल्य का अनुमान लगाने की अनुमति देता है।</a:t>
            </a:r>
          </a:p>
          <a:p>
            <a:endParaRPr lang="hi-IN" dirty="0"/>
          </a:p>
          <a:p>
            <a:r>
              <a:rPr lang="hi-IN" dirty="0"/>
              <a:t>इसके अतिरिक्त, यह किसी कंपनी के साथ शेयर लेनदेन की अनुमति देता है और उन्हें संबंधित जोखिमों से निपटने में मदद करता है। यह शेयरधारकों को समग्र संगठनात्मक मूल्य में थोड़ी सी भी वृद्धि से अपनी कमाई में सुधार करने में भी मदद करता है</a:t>
            </a:r>
            <a:endParaRPr lang="en-US" dirty="0"/>
          </a:p>
        </p:txBody>
      </p:sp>
    </p:spTree>
    <p:extLst>
      <p:ext uri="{BB962C8B-B14F-4D97-AF65-F5344CB8AC3E}">
        <p14:creationId xmlns:p14="http://schemas.microsoft.com/office/powerpoint/2010/main" val="297804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Value</a:t>
            </a:r>
            <a:endParaRPr lang="en-US" dirty="0"/>
          </a:p>
        </p:txBody>
      </p:sp>
      <p:sp>
        <p:nvSpPr>
          <p:cNvPr id="3" name="Content Placeholder 2"/>
          <p:cNvSpPr>
            <a:spLocks noGrp="1"/>
          </p:cNvSpPr>
          <p:nvPr>
            <p:ph idx="1"/>
          </p:nvPr>
        </p:nvSpPr>
        <p:spPr/>
        <p:txBody>
          <a:bodyPr/>
          <a:lstStyle/>
          <a:p>
            <a:r>
              <a:rPr lang="hi-IN" dirty="0"/>
              <a:t>उद्धृत मूल्य  भारत में स्टॉक एक्सचेंज में किसी विशेष सुरक्षा के वास्तविक मूल्य का भी प्रतिनिधित्व करता है।</a:t>
            </a:r>
          </a:p>
          <a:p>
            <a:endParaRPr lang="hi-IN" dirty="0"/>
          </a:p>
          <a:p>
            <a:r>
              <a:rPr lang="hi-IN" dirty="0"/>
              <a:t>तथ्य यह है कि सूचीबद्ध प्रतिभूतियों की कीमतें मांग और आपूर्ति की ताकतों के अनुसार निर्धारित की जाती हैं और सार्वजनिक रूप से प्रकट की जाती हैं, निवेशकों को उन्हें उचित मूल्य पर हासिल करने का आश्वासन दिया जाता है।</a:t>
            </a:r>
            <a:endParaRPr lang="en-US" dirty="0"/>
          </a:p>
        </p:txBody>
      </p:sp>
    </p:spTree>
    <p:extLst>
      <p:ext uri="{BB962C8B-B14F-4D97-AF65-F5344CB8AC3E}">
        <p14:creationId xmlns:p14="http://schemas.microsoft.com/office/powerpoint/2010/main" val="510122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भारत में प्रमुख स्टॉक एक्सचेंज</a:t>
            </a:r>
            <a:br>
              <a:rPr lang="hi-IN" dirty="0"/>
            </a:br>
            <a:endParaRPr lang="en-US" dirty="0"/>
          </a:p>
        </p:txBody>
      </p:sp>
      <p:sp>
        <p:nvSpPr>
          <p:cNvPr id="3" name="Content Placeholder 2"/>
          <p:cNvSpPr>
            <a:spLocks noGrp="1"/>
          </p:cNvSpPr>
          <p:nvPr>
            <p:ph idx="1"/>
          </p:nvPr>
        </p:nvSpPr>
        <p:spPr/>
        <p:txBody>
          <a:bodyPr>
            <a:normAutofit fontScale="55000" lnSpcReduction="20000"/>
          </a:bodyPr>
          <a:lstStyle/>
          <a:p>
            <a:r>
              <a:rPr lang="hi-IN" dirty="0" smtClean="0"/>
              <a:t>भारत </a:t>
            </a:r>
            <a:r>
              <a:rPr lang="hi-IN" dirty="0"/>
              <a:t>में दो प्रमुख प्रकार के स्टॉक एक्सचेंज  हैं  , अर्थात् -</a:t>
            </a:r>
          </a:p>
          <a:p>
            <a:endParaRPr lang="hi-IN" dirty="0"/>
          </a:p>
          <a:p>
            <a:r>
              <a:rPr lang="hi-IN" dirty="0"/>
              <a:t>बॉम्बे स्टॉक एक्सचेंज ( बीएसई ):  यह विशेष स्टॉक एक्सचेंज 1875 में मुंबई में दलाल स्ट्रीट पर स्थापित किया गया था। यह न केवल एशिया में सबसे पुराने स्टॉक एक्सचेंज के रूप में प्रसिद्ध है और 'दुनिया का 10वां सबसे बड़ा स्टॉक एक्सचेंज' है।</a:t>
            </a:r>
          </a:p>
          <a:p>
            <a:endParaRPr lang="hi-IN" dirty="0"/>
          </a:p>
          <a:p>
            <a:r>
              <a:rPr lang="hi-IN" dirty="0"/>
              <a:t>अप्रैल तक बॉम्बे स्टॉक एक्सचेंज का अनुमानित बाजार पूंजीकरण 4.9 ट्रिलियन डॉलर है और इसके अंतर्गत लगभग 6000 कंपनियां सार्वजनिक रूप से सूचीबद्ध हैं। बीएसई का प्रदर्शन सेंसेक्स द्वारा मापा जाता है, और यह 2019 में जून में अपने सर्वकालिक उच्च स्तर पर पहुंच गया, जब इसने 40312.07 को छुआ।</a:t>
            </a:r>
          </a:p>
          <a:p>
            <a:endParaRPr lang="hi-IN" dirty="0"/>
          </a:p>
          <a:p>
            <a:r>
              <a:rPr lang="hi-IN" dirty="0"/>
              <a:t>नेशनल स्टॉक एक्सचेंज ( एनएसई ):  एनएसई की स्थापना 1992 में मुंबई में हुई थी और इसे   भारत में डिम्युचुअलाइज्ड इलेक्ट्रॉनिक स्टॉक एक्सचेंज बाजारों में अग्रणी के रूप में मान्यता प्राप्त है। इस  स्टॉक एक्सचेंज मार्केट की  स्थापना भारतीय शेयर बाजार में बॉम्बे स्टॉक एक्सचेंज के एकाधिकार प्रभाव को खत्म करने के उद्देश्य से की गई थी।</a:t>
            </a:r>
          </a:p>
          <a:p>
            <a:endParaRPr lang="hi-IN" dirty="0"/>
          </a:p>
          <a:p>
            <a:r>
              <a:rPr lang="hi-IN" dirty="0"/>
              <a:t>मार्च 2016 तक नेशनल स्टॉक एक्सचेंज का अनुमानित बाजार पूंजीकरण 4.1 ट्रिलियन अमेरिकी डॉलर था और इसे   दुनिया के 12वें सबसे बड़े स्टॉक एक्सचेंज के रूप में प्रशंसित किया गया था। निफ्टी 50 एनएसई का सूचकांक है, और भारतीय पूंजी बाजार के प्रदर्शन को मापने के लिए दुनिया भर के निवेशकों द्वारा इसका बड़े पैमाने पर उपयोग किया जाता है।</a:t>
            </a:r>
            <a:endParaRPr lang="en-US" dirty="0"/>
          </a:p>
        </p:txBody>
      </p:sp>
    </p:spTree>
    <p:extLst>
      <p:ext uri="{BB962C8B-B14F-4D97-AF65-F5344CB8AC3E}">
        <p14:creationId xmlns:p14="http://schemas.microsoft.com/office/powerpoint/2010/main" val="148280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0000"/>
                </a:solidFill>
              </a:rPr>
              <a:t>मुद्रा बाज़ार का उपयोग कौन करता है?</a:t>
            </a:r>
            <a:br>
              <a:rPr lang="hi-IN"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hi-IN" dirty="0" smtClean="0"/>
              <a:t>विभिन्न प्रतिभागी मुद्रा बाज़ार का उपयोग करते हैं, जिनमें सरकारें, निगम, वित्तीय संस्थान और व्यक्तिगत निवेशक शामिल हैं। आइए इनमें से प्रत्येक समूह और मुद्रा बाजार में उनकी भागीदारी पर नजर डालें:</a:t>
            </a:r>
          </a:p>
          <a:p>
            <a:endParaRPr lang="hi-IN" dirty="0" smtClean="0"/>
          </a:p>
          <a:p>
            <a:r>
              <a:rPr lang="hi-IN" b="1" dirty="0" smtClean="0"/>
              <a:t>सरकारें : </a:t>
            </a:r>
            <a:r>
              <a:rPr lang="hi-IN" dirty="0" smtClean="0"/>
              <a:t>सरकारें अक्सर मुद्रा बाजार में महत्वपूर्ण भूमिका निभाती हैं। वे अपनी अल्पकालिक फंडिंग आवश्यकताओं को पूरा करने के लिए ट्रेजरी बिल जैसे मुद्रा बाजार उपकरण जारी करते हैं। इन उपकरणों को सरकार की साख द्वारा समर्थित, अत्यधिक सुरक्षित माना जाता है।</a:t>
            </a:r>
          </a:p>
          <a:p>
            <a:r>
              <a:rPr lang="hi-IN" b="1" dirty="0" smtClean="0"/>
              <a:t>निगम :</a:t>
            </a:r>
            <a:r>
              <a:rPr lang="hi-IN" dirty="0" smtClean="0"/>
              <a:t> बड़े और छोटे निगम अल्पकालिक वित्त पोषण आवश्यकताओं को पूरा करने के लिए मुद्रा बाजार का उपयोग करते हैं। वे परिचालन व्यय, इन्वेंट्री प्रबंधन या पूंजी निवेश के लिए धन जुटाने के लिए वाणिज्यिक पत्र जारी करते हैं, जो असुरक्षित वचन पत्र का प्रतिनिधित्व करता है।</a:t>
            </a:r>
          </a:p>
          <a:p>
            <a:r>
              <a:rPr lang="hi-IN" b="1" dirty="0" smtClean="0"/>
              <a:t>वित्तीय संस्थान : </a:t>
            </a:r>
            <a:r>
              <a:rPr lang="hi-IN" dirty="0" smtClean="0"/>
              <a:t>बैंक और अन्य वित्तीय संस्थान मुद्रा बाजार में सक्रिय रूप से भाग लेते हैं। वे अपनी तरलता का प्रबंधन करने और नियामक आवश्यकताओं को पूरा करने के लिए मुद्रा बाजार उपकरणों का उपयोग करते हैं। वित्तीय संस्थान अपनी नकदी स्थिति की स्थिरता सुनिश्चित करने के लिए आय के स्रोत के रूप में मुद्रा बाजार उपकरणों में भी निवेश करते हैं।</a:t>
            </a:r>
          </a:p>
          <a:p>
            <a:r>
              <a:rPr lang="hi-IN" b="1" dirty="0" smtClean="0"/>
              <a:t>व्यक्तिगत निवेशक : </a:t>
            </a:r>
            <a:r>
              <a:rPr lang="hi-IN" dirty="0" smtClean="0"/>
              <a:t>खुदरा निवेशकों सहित व्यक्तिगत निवेशक भी मुद्रा बाजार से जुड़े होते हैं। वे मनी मार्केट इंस्ट्रूमेंट्स जैसे ट्रेजरी बिल, जमा प्रमाणपत्र, या बैंकों या निवेश फर्मों द्वारा पेश किए गए मनी मार्केट फंड में निवेश कर सकते हैं। ये निवेश व्यक्तियों को अपने अधिशेष धन को जमा करने या मामूली रिटर्न अर्जित करने के लिए एक सुरक्षित और अल्पकालिक अवसर प्रदान करते हैं।</a:t>
            </a:r>
          </a:p>
          <a:p>
            <a:r>
              <a:rPr lang="hi-IN" b="1" dirty="0" smtClean="0"/>
              <a:t>मनी मार्केट फंड : </a:t>
            </a:r>
            <a:r>
              <a:rPr lang="hi-IN" dirty="0" smtClean="0"/>
              <a:t>ये ऐसे निवेश हैं जो व्यक्तिगत और संस्थागत निवेशकों से धन एकत्र करते हैं। पेशेवर निवेश प्रबंधक इन फंडों के प्रबंधन की देखरेख करते हैं, और वे एकत्रित धन को विभिन्न मुद्रा बाजार उपकरणों के बीच वितरित करते हैं। मनी मार्केट फंड निवेशकों को मनी मार्केट तक पहुंचने और विविधीकरण से लाभ उठाने का एक सुविधाजनक तरीका प्रदान करते हैं।</a:t>
            </a:r>
            <a:endParaRPr lang="en-US" dirty="0" smtClean="0"/>
          </a:p>
          <a:p>
            <a:endParaRPr lang="en-US" dirty="0"/>
          </a:p>
        </p:txBody>
      </p:sp>
      <p:sp>
        <p:nvSpPr>
          <p:cNvPr id="4" name="Rectangle 3"/>
          <p:cNvSpPr/>
          <p:nvPr/>
        </p:nvSpPr>
        <p:spPr>
          <a:xfrm>
            <a:off x="1127566" y="5592187"/>
            <a:ext cx="9301223" cy="738664"/>
          </a:xfrm>
          <a:prstGeom prst="rect">
            <a:avLst/>
          </a:prstGeom>
        </p:spPr>
        <p:txBody>
          <a:bodyPr wrap="square">
            <a:spAutoFit/>
          </a:bodyPr>
          <a:lstStyle/>
          <a:p>
            <a:r>
              <a:rPr lang="hi-IN" sz="1400" b="1" dirty="0" smtClean="0"/>
              <a:t>केंद्रीय बैंक </a:t>
            </a:r>
            <a:r>
              <a:rPr lang="hi-IN" sz="1400" dirty="0" smtClean="0"/>
              <a:t>: वे मौद्रिक नीति संचालन का संचालन करके मुद्रा बाजार में महत्वपूर्ण भूमिका निभाते हैं। वे मुद्रा आपूर्ति को प्रबंधित करने, ब्याज दरों को प्रभावित करने और वित्तीय बाजारों को स्थिर करने के लिए मुद्रा बाजार उपकरणों को खरीदने या बेचने के लिए खुले बाजार संचालन जैसे उपकरणों का उपयोग करते हैं।</a:t>
            </a:r>
            <a:endParaRPr lang="hi-IN" sz="1400" dirty="0"/>
          </a:p>
        </p:txBody>
      </p:sp>
    </p:spTree>
    <p:extLst>
      <p:ext uri="{BB962C8B-B14F-4D97-AF65-F5344CB8AC3E}">
        <p14:creationId xmlns:p14="http://schemas.microsoft.com/office/powerpoint/2010/main" val="1213473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5666"/>
            <a:ext cx="10515600" cy="5841297"/>
          </a:xfrm>
        </p:spPr>
        <p:txBody>
          <a:bodyPr>
            <a:normAutofit fontScale="62500" lnSpcReduction="20000"/>
          </a:bodyPr>
          <a:lstStyle/>
          <a:p>
            <a:r>
              <a:rPr lang="hi-IN" dirty="0"/>
              <a:t>भारत में सभी स्वीकृत स्टॉक एक्सचेंज के नाम इस प्रकार हैं</a:t>
            </a:r>
          </a:p>
          <a:p>
            <a:r>
              <a:rPr lang="hi-IN" dirty="0"/>
              <a:t>1. उत्तर प्रदेश स्टॉक एक्सचेंज, कानपुर</a:t>
            </a:r>
          </a:p>
          <a:p>
            <a:endParaRPr lang="hi-IN" dirty="0"/>
          </a:p>
          <a:p>
            <a:r>
              <a:rPr lang="hi-IN" dirty="0"/>
              <a:t>2. वड़ोदरा स्टॉक एक्सचेंज, वडोदरा</a:t>
            </a:r>
          </a:p>
          <a:p>
            <a:endParaRPr lang="hi-IN" dirty="0"/>
          </a:p>
          <a:p>
            <a:r>
              <a:rPr lang="hi-IN" dirty="0"/>
              <a:t>3. कोयंबटूर स्टॉक एक्सचेंज, कोयम्बटूर</a:t>
            </a:r>
          </a:p>
          <a:p>
            <a:endParaRPr lang="hi-IN" dirty="0"/>
          </a:p>
          <a:p>
            <a:r>
              <a:rPr lang="hi-IN" dirty="0"/>
              <a:t>4. मेरठ स्टॉक एक्सचेंज, मेरठ</a:t>
            </a:r>
          </a:p>
          <a:p>
            <a:endParaRPr lang="hi-IN" dirty="0"/>
          </a:p>
          <a:p>
            <a:r>
              <a:rPr lang="hi-IN" dirty="0"/>
              <a:t>5. मुंबई स्टॉक एक्सचेंज, मुंबई</a:t>
            </a:r>
          </a:p>
          <a:p>
            <a:endParaRPr lang="hi-IN" dirty="0"/>
          </a:p>
          <a:p>
            <a:r>
              <a:rPr lang="hi-IN" dirty="0"/>
              <a:t>मुम्बई को भारत की आर्थिक राजधानी क्यों कहा जाता है ?</a:t>
            </a:r>
          </a:p>
          <a:p>
            <a:endParaRPr lang="hi-IN" dirty="0"/>
          </a:p>
          <a:p>
            <a:r>
              <a:rPr lang="hi-IN" dirty="0"/>
              <a:t>6. ओवर द काउंटर एक्सचेंज, मुंबई</a:t>
            </a:r>
          </a:p>
          <a:p>
            <a:endParaRPr lang="hi-IN" dirty="0"/>
          </a:p>
          <a:p>
            <a:r>
              <a:rPr lang="hi-IN" dirty="0"/>
              <a:t>7. नेशनल स्टॉक एक्सचेंज, मुंबई</a:t>
            </a:r>
          </a:p>
          <a:p>
            <a:endParaRPr lang="hi-IN" dirty="0"/>
          </a:p>
          <a:p>
            <a:r>
              <a:rPr lang="hi-IN" dirty="0"/>
              <a:t>8. अहमदाबाद स्टॉक एक्सचेंज, अहमदाबाद</a:t>
            </a:r>
          </a:p>
          <a:p>
            <a:endParaRPr lang="hi-IN" dirty="0"/>
          </a:p>
          <a:p>
            <a:endParaRPr lang="hi-IN" dirty="0"/>
          </a:p>
          <a:p>
            <a:endParaRPr lang="en-US" dirty="0"/>
          </a:p>
        </p:txBody>
      </p:sp>
    </p:spTree>
    <p:extLst>
      <p:ext uri="{BB962C8B-B14F-4D97-AF65-F5344CB8AC3E}">
        <p14:creationId xmlns:p14="http://schemas.microsoft.com/office/powerpoint/2010/main" val="1811131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4562"/>
            <a:ext cx="10515600" cy="5702401"/>
          </a:xfrm>
        </p:spPr>
        <p:txBody>
          <a:bodyPr>
            <a:normAutofit fontScale="92500" lnSpcReduction="20000"/>
          </a:bodyPr>
          <a:lstStyle/>
          <a:p>
            <a:r>
              <a:rPr lang="hi-IN" dirty="0"/>
              <a:t>9. बैंगलुरू स्टॉक एक्सचेंज, बैंगलुरू</a:t>
            </a:r>
          </a:p>
          <a:p>
            <a:endParaRPr lang="hi-IN" dirty="0"/>
          </a:p>
          <a:p>
            <a:r>
              <a:rPr lang="hi-IN" dirty="0"/>
              <a:t>10. भुवनेश्वर स्टॉक एक्सचेंज, भुवनेश्वर</a:t>
            </a:r>
          </a:p>
          <a:p>
            <a:endParaRPr lang="hi-IN" dirty="0"/>
          </a:p>
          <a:p>
            <a:r>
              <a:rPr lang="hi-IN" dirty="0"/>
              <a:t>11. कोलकाता स्टॉक एक्सचेंज, कोलकाता</a:t>
            </a:r>
          </a:p>
          <a:p>
            <a:endParaRPr lang="hi-IN" dirty="0"/>
          </a:p>
          <a:p>
            <a:r>
              <a:rPr lang="hi-IN" dirty="0"/>
              <a:t>12. कोचीन स्टॉक एक्सचेंज, कोचीन</a:t>
            </a:r>
          </a:p>
          <a:p>
            <a:endParaRPr lang="hi-IN" dirty="0"/>
          </a:p>
          <a:p>
            <a:r>
              <a:rPr lang="hi-IN" dirty="0"/>
              <a:t>13. दिल्ली स्टॉक एक्सचेंज, दिल्ली</a:t>
            </a:r>
          </a:p>
          <a:p>
            <a:endParaRPr lang="hi-IN" dirty="0"/>
          </a:p>
          <a:p>
            <a:r>
              <a:rPr lang="hi-IN" dirty="0"/>
              <a:t>14. गुवाहाटी स्टॉक एक्सचेंज, गुवाहाटी</a:t>
            </a:r>
          </a:p>
          <a:p>
            <a:endParaRPr lang="hi-IN" dirty="0"/>
          </a:p>
          <a:p>
            <a:r>
              <a:rPr lang="hi-IN" dirty="0"/>
              <a:t>15. हैदराबाद स्टॉक एक्सचेंज, हैदराबाद</a:t>
            </a:r>
          </a:p>
          <a:p>
            <a:endParaRPr lang="hi-IN" dirty="0"/>
          </a:p>
        </p:txBody>
      </p:sp>
    </p:spTree>
    <p:extLst>
      <p:ext uri="{BB962C8B-B14F-4D97-AF65-F5344CB8AC3E}">
        <p14:creationId xmlns:p14="http://schemas.microsoft.com/office/powerpoint/2010/main" val="792404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0780"/>
            <a:ext cx="10515600" cy="5436183"/>
          </a:xfrm>
        </p:spPr>
        <p:txBody>
          <a:bodyPr>
            <a:normAutofit fontScale="77500" lnSpcReduction="20000"/>
          </a:bodyPr>
          <a:lstStyle/>
          <a:p>
            <a:r>
              <a:rPr lang="hi-IN" dirty="0"/>
              <a:t>16. जयपुर स्टॉक एक्सचेंज, जयपुर</a:t>
            </a:r>
          </a:p>
          <a:p>
            <a:endParaRPr lang="hi-IN" dirty="0"/>
          </a:p>
          <a:p>
            <a:r>
              <a:rPr lang="hi-IN" dirty="0"/>
              <a:t>17. केनरा स्टॉक एक्सचेंज, मैंगलोर</a:t>
            </a:r>
          </a:p>
          <a:p>
            <a:endParaRPr lang="hi-IN" dirty="0"/>
          </a:p>
          <a:p>
            <a:r>
              <a:rPr lang="hi-IN" dirty="0"/>
              <a:t>18. लुधियाना स्टॉक एक्सचेंज, लुधियाना</a:t>
            </a:r>
          </a:p>
          <a:p>
            <a:endParaRPr lang="hi-IN" dirty="0"/>
          </a:p>
          <a:p>
            <a:r>
              <a:rPr lang="hi-IN" dirty="0"/>
              <a:t>19. चेन्नई स्टॉक एक्सचेंज, चेन्नई</a:t>
            </a:r>
          </a:p>
          <a:p>
            <a:endParaRPr lang="hi-IN" dirty="0"/>
          </a:p>
          <a:p>
            <a:r>
              <a:rPr lang="hi-IN" dirty="0"/>
              <a:t>20. मध्य प्रदेश स्टॉक एक्सचेंज, इंदौर</a:t>
            </a:r>
          </a:p>
          <a:p>
            <a:endParaRPr lang="hi-IN" dirty="0"/>
          </a:p>
          <a:p>
            <a:r>
              <a:rPr lang="hi-IN" dirty="0"/>
              <a:t>21. मगध स्टॉक एक्सचेंज, पटना</a:t>
            </a:r>
          </a:p>
          <a:p>
            <a:endParaRPr lang="hi-IN" dirty="0"/>
          </a:p>
          <a:p>
            <a:r>
              <a:rPr lang="hi-IN" dirty="0"/>
              <a:t>22. पुणे स्टॉक एक्सचेंज, पुणे</a:t>
            </a:r>
          </a:p>
          <a:p>
            <a:endParaRPr lang="hi-IN" dirty="0"/>
          </a:p>
          <a:p>
            <a:r>
              <a:rPr lang="hi-IN" dirty="0"/>
              <a:t>23. कैपिटल स्टॉक एक्सचेंज केरल लिमिटेड, तिरुवनंतपुरम, केरल</a:t>
            </a:r>
          </a:p>
          <a:p>
            <a:endParaRPr lang="en-US" dirty="0"/>
          </a:p>
        </p:txBody>
      </p:sp>
    </p:spTree>
    <p:extLst>
      <p:ext uri="{BB962C8B-B14F-4D97-AF65-F5344CB8AC3E}">
        <p14:creationId xmlns:p14="http://schemas.microsoft.com/office/powerpoint/2010/main" val="4221338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9919" y="289368"/>
            <a:ext cx="11401063" cy="5878864"/>
          </a:xfrm>
          <a:prstGeom prst="rect">
            <a:avLst/>
          </a:prstGeom>
        </p:spPr>
      </p:pic>
    </p:spTree>
    <p:extLst>
      <p:ext uri="{BB962C8B-B14F-4D97-AF65-F5344CB8AC3E}">
        <p14:creationId xmlns:p14="http://schemas.microsoft.com/office/powerpoint/2010/main" val="3301398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सेंसेक्स और निफ्टी,</a:t>
            </a:r>
            <a:endParaRPr lang="en-US" dirty="0"/>
          </a:p>
        </p:txBody>
      </p:sp>
      <p:sp>
        <p:nvSpPr>
          <p:cNvPr id="3" name="Content Placeholder 2"/>
          <p:cNvSpPr>
            <a:spLocks noGrp="1"/>
          </p:cNvSpPr>
          <p:nvPr>
            <p:ph idx="1"/>
          </p:nvPr>
        </p:nvSpPr>
        <p:spPr/>
        <p:txBody>
          <a:bodyPr/>
          <a:lstStyle/>
          <a:p>
            <a:r>
              <a:rPr lang="hi-IN" dirty="0"/>
              <a:t>सेंसेक्स बॉम्बे स्टॉक एक्सचेंज यानी </a:t>
            </a:r>
            <a:r>
              <a:rPr lang="en-US" dirty="0"/>
              <a:t>BSE </a:t>
            </a:r>
            <a:r>
              <a:rPr lang="hi-IN" dirty="0"/>
              <a:t>का बेंचमार्क इंडेक्स है। इसलिए इसे </a:t>
            </a:r>
            <a:r>
              <a:rPr lang="en-US" dirty="0"/>
              <a:t>BSE Sensex </a:t>
            </a:r>
            <a:r>
              <a:rPr lang="hi-IN" dirty="0"/>
              <a:t>भी कहा जाता है। बता दें कि सेंसेक्स शब्द सेंसेटिव और इंडेक्स को मिलाकर बना है। वहीं हिंदी में इसे संवेदी सूचकांक भी कहते हैं</a:t>
            </a:r>
            <a:r>
              <a:rPr lang="hi-IN" dirty="0" smtClean="0"/>
              <a:t>।</a:t>
            </a:r>
            <a:endParaRPr lang="en-US" dirty="0" smtClean="0"/>
          </a:p>
          <a:p>
            <a:r>
              <a:rPr lang="hi-IN" dirty="0"/>
              <a:t>दरअसल, </a:t>
            </a:r>
            <a:r>
              <a:rPr lang="en-US" dirty="0"/>
              <a:t>Sensex </a:t>
            </a:r>
            <a:r>
              <a:rPr lang="hi-IN" dirty="0"/>
              <a:t>और </a:t>
            </a:r>
            <a:r>
              <a:rPr lang="en-US" dirty="0"/>
              <a:t>Nifty </a:t>
            </a:r>
            <a:r>
              <a:rPr lang="hi-IN" dirty="0"/>
              <a:t>दो प्रमुख लॉर्ज कैप इंडेक्स यानी सूचकांक हैं। सेंसेक्स बॉम्बे स्टॉक एक्सचेंज (</a:t>
            </a:r>
            <a:r>
              <a:rPr lang="en-US" dirty="0"/>
              <a:t>BSE) </a:t>
            </a:r>
            <a:r>
              <a:rPr lang="hi-IN" dirty="0"/>
              <a:t>से जुड़ा इंडेक्स है, जबकि निफ्टी नेशनल स्टॉक एक्सचेंज (</a:t>
            </a:r>
            <a:r>
              <a:rPr lang="en-US" dirty="0"/>
              <a:t>NSE) </a:t>
            </a:r>
            <a:r>
              <a:rPr lang="hi-IN" dirty="0"/>
              <a:t>से जुड़ा हुआ है। ये दोनों इंडेक्स स्टॉक मार्केट में उठा-पटक को मापने के काम करते हैं। हालांकि, जब कोई निफ्टी कहता है तो उसका मतलब निफ्टी 50 होता है। </a:t>
            </a:r>
            <a:endParaRPr lang="en-US" dirty="0"/>
          </a:p>
        </p:txBody>
      </p:sp>
    </p:spTree>
    <p:extLst>
      <p:ext uri="{BB962C8B-B14F-4D97-AF65-F5344CB8AC3E}">
        <p14:creationId xmlns:p14="http://schemas.microsoft.com/office/powerpoint/2010/main" val="3450725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क्या है </a:t>
            </a:r>
            <a:r>
              <a:rPr lang="en-US" dirty="0"/>
              <a:t>Sensex? </a:t>
            </a:r>
            <a:br>
              <a:rPr lang="en-US" dirty="0"/>
            </a:br>
            <a:endParaRPr lang="en-US" dirty="0"/>
          </a:p>
        </p:txBody>
      </p:sp>
      <p:sp>
        <p:nvSpPr>
          <p:cNvPr id="3" name="Content Placeholder 2"/>
          <p:cNvSpPr>
            <a:spLocks noGrp="1"/>
          </p:cNvSpPr>
          <p:nvPr>
            <p:ph idx="1"/>
          </p:nvPr>
        </p:nvSpPr>
        <p:spPr>
          <a:xfrm>
            <a:off x="838200" y="949124"/>
            <a:ext cx="10515600" cy="5227839"/>
          </a:xfrm>
        </p:spPr>
        <p:txBody>
          <a:bodyPr>
            <a:normAutofit fontScale="47500" lnSpcReduction="20000"/>
          </a:bodyPr>
          <a:lstStyle/>
          <a:p>
            <a:r>
              <a:rPr lang="hi-IN" dirty="0" smtClean="0"/>
              <a:t>सेंसेक्स </a:t>
            </a:r>
            <a:r>
              <a:rPr lang="hi-IN" dirty="0"/>
              <a:t>बॉम्बे स्टॉक एक्सचेंज यानी </a:t>
            </a:r>
            <a:r>
              <a:rPr lang="en-US" dirty="0"/>
              <a:t>BSE </a:t>
            </a:r>
            <a:r>
              <a:rPr lang="hi-IN" dirty="0"/>
              <a:t>का बेंचमार्क इंडेक्स है। इसलिए इसे </a:t>
            </a:r>
            <a:r>
              <a:rPr lang="en-US" dirty="0"/>
              <a:t>BSE Sensex </a:t>
            </a:r>
            <a:r>
              <a:rPr lang="hi-IN" dirty="0"/>
              <a:t>भी कहा जाता है। बता दें कि सेंसेक्स शब्द सेंसेटिव और इंडेक्स को मिलाकर बना है। वहीं, हिंदी में इसे संवेदी सूचकांक भी कहते हैं,  इसे सबसे पहले 1986 में अपनाया गया था और यह 13 अलग-अलग सेक्टर की 30 कंपनियों के शेयरों में होने वाले उतार-चढ़ाव यानी इंडेक्स को दिखाता है। इन शेयरों में बदलाव से सेंसेक्स में उतार-चढ़ाव आता है। साथ ही, सेंसेक्स का कैलकुलेशन फ्री फ्लोट मेथड से किया जाता है। </a:t>
            </a:r>
            <a:endParaRPr lang="en-US" dirty="0" smtClean="0"/>
          </a:p>
          <a:p>
            <a:r>
              <a:rPr lang="hi-IN" dirty="0">
                <a:solidFill>
                  <a:srgbClr val="FF0000"/>
                </a:solidFill>
              </a:rPr>
              <a:t>सेंसेक्स क्या है?</a:t>
            </a:r>
          </a:p>
          <a:p>
            <a:r>
              <a:rPr lang="en-US" dirty="0"/>
              <a:t>Sensex meaning in Hindi: Sensex </a:t>
            </a:r>
            <a:r>
              <a:rPr lang="hi-IN" dirty="0"/>
              <a:t>शब्द </a:t>
            </a:r>
            <a:r>
              <a:rPr lang="en-US" dirty="0"/>
              <a:t>Sensitivity </a:t>
            </a:r>
            <a:r>
              <a:rPr lang="hi-IN" dirty="0"/>
              <a:t>और </a:t>
            </a:r>
            <a:r>
              <a:rPr lang="en-US" dirty="0"/>
              <a:t>Index </a:t>
            </a:r>
            <a:r>
              <a:rPr lang="hi-IN" dirty="0"/>
              <a:t>से मिलकर बना है जिसे हिंदी में संवेदी सूचकांक भी कहते हैं। सेंसेक्स की शुरुआत 1986 से हुई थी और उस समय सेंसेक्स की </a:t>
            </a:r>
            <a:r>
              <a:rPr lang="en-US" dirty="0"/>
              <a:t>base value ₹100 </a:t>
            </a:r>
            <a:r>
              <a:rPr lang="hi-IN" dirty="0"/>
              <a:t>थी और आज </a:t>
            </a:r>
            <a:r>
              <a:rPr lang="en-US" dirty="0"/>
              <a:t>₹60,000 </a:t>
            </a:r>
            <a:r>
              <a:rPr lang="hi-IN" dirty="0"/>
              <a:t>के लगभग है तो आप अंदाजा लगा सकते हैं कि </a:t>
            </a:r>
            <a:r>
              <a:rPr lang="en-US" dirty="0" err="1"/>
              <a:t>sensex</a:t>
            </a:r>
            <a:r>
              <a:rPr lang="en-US" dirty="0"/>
              <a:t> </a:t>
            </a:r>
            <a:r>
              <a:rPr lang="hi-IN" dirty="0"/>
              <a:t>किस स्पीड से बढ़ रहा है।</a:t>
            </a:r>
          </a:p>
          <a:p>
            <a:endParaRPr lang="hi-IN" dirty="0"/>
          </a:p>
          <a:p>
            <a:r>
              <a:rPr lang="hi-IN" dirty="0"/>
              <a:t>जैसा कि इसके नाम से ही हमें पता लगता है कि यह मार्केट की </a:t>
            </a:r>
            <a:r>
              <a:rPr lang="en-US" dirty="0"/>
              <a:t>Sensitivity </a:t>
            </a:r>
            <a:r>
              <a:rPr lang="hi-IN" dirty="0"/>
              <a:t>दर्शाता है। सेंसटिविटी मतलब मार्केट के बारे में लोगों की सोच क्या है क्योंकि लोगों की सोच से मार्केट पर बहुत प्रभाव पड़ता है अगर लोग सोचते हैं कि कोई शेयर बहुत ऊपर जाएगा तो वह उसे जल्दी-जल्दी खरीदने लगते हैं जिससे शेयर का प्राइस बढ़ जाता है ठीक इसी तरह जब लोग किसी शेयर के बारे में नेगेटिव सोचते हैं तो उसका शेयर प्राइस कम हो जाता है।</a:t>
            </a:r>
          </a:p>
          <a:p>
            <a:endParaRPr lang="hi-IN" dirty="0"/>
          </a:p>
          <a:p>
            <a:r>
              <a:rPr lang="en-US" dirty="0"/>
              <a:t>Sensex </a:t>
            </a:r>
            <a:r>
              <a:rPr lang="hi-IN" dirty="0"/>
              <a:t>इंडिया की अलग-अलग </a:t>
            </a:r>
            <a:r>
              <a:rPr lang="en-US" dirty="0"/>
              <a:t>sectors </a:t>
            </a:r>
            <a:r>
              <a:rPr lang="hi-IN" dirty="0"/>
              <a:t>की 30 सबसे बड़ी कंपनियों से मिलकर बनता है। जैसे: </a:t>
            </a:r>
            <a:r>
              <a:rPr lang="en-US" dirty="0"/>
              <a:t>Health sector, Finance sector, Education sector </a:t>
            </a:r>
            <a:r>
              <a:rPr lang="hi-IN" dirty="0"/>
              <a:t>आदि।</a:t>
            </a:r>
          </a:p>
          <a:p>
            <a:endParaRPr lang="hi-IN" dirty="0"/>
          </a:p>
          <a:p>
            <a:r>
              <a:rPr lang="hi-IN" dirty="0"/>
              <a:t>अब आप सोचोगे कि इसमें तो सिर्फ 30 कंपनी है तो यह पूरे मार्केट की सेंसिटिविटी कैसे बता सकता है क्योंकि मार्केट में तो हजारों कंपनियां होती हैं। तो आपका सवाल बिल्कुल सही है</a:t>
            </a:r>
            <a:r>
              <a:rPr lang="hi-IN" dirty="0" smtClean="0"/>
              <a:t>।</a:t>
            </a:r>
            <a:endParaRPr lang="en-US" dirty="0" smtClean="0"/>
          </a:p>
          <a:p>
            <a:r>
              <a:rPr lang="hi-IN" dirty="0"/>
              <a:t>और इस सवाल का जवाब है कि अगर आप सेंसेक्स का मार्केट कैप देखोगे तो आपको पता चल जाएगा कि पूरे स्टॉक मार्केट का लगभग 50 प्रतिशत </a:t>
            </a:r>
            <a:r>
              <a:rPr lang="en-US" dirty="0"/>
              <a:t>value </a:t>
            </a:r>
            <a:r>
              <a:rPr lang="hi-IN" dirty="0"/>
              <a:t>यही </a:t>
            </a:r>
            <a:r>
              <a:rPr lang="en-US" dirty="0"/>
              <a:t>Top 30 </a:t>
            </a:r>
            <a:r>
              <a:rPr lang="hi-IN" dirty="0"/>
              <a:t>या </a:t>
            </a:r>
            <a:r>
              <a:rPr lang="en-US" dirty="0"/>
              <a:t>Top 50  </a:t>
            </a:r>
            <a:r>
              <a:rPr lang="hi-IN" dirty="0"/>
              <a:t>कंपनियां कवर कर लेती है और यही निफ्टी के साथ भी होता है क्योंकि उसमें भी केवल 50 कंपनियां हैं जो भारत की सबसे बड़ी कंपनियां हैं।</a:t>
            </a:r>
          </a:p>
          <a:p>
            <a:endParaRPr lang="hi-IN" dirty="0"/>
          </a:p>
          <a:p>
            <a:r>
              <a:rPr lang="hi-IN" dirty="0"/>
              <a:t>सेंसेक्स को </a:t>
            </a:r>
            <a:r>
              <a:rPr lang="en-US" dirty="0"/>
              <a:t>BSE30 </a:t>
            </a:r>
            <a:r>
              <a:rPr lang="hi-IN" dirty="0"/>
              <a:t>भी बोला जाता है क्योंकि इसके अंदर भी </a:t>
            </a:r>
            <a:r>
              <a:rPr lang="en-US" dirty="0"/>
              <a:t>BSE </a:t>
            </a:r>
            <a:r>
              <a:rPr lang="hi-IN" dirty="0"/>
              <a:t>में लिस्टेड 5500 कंपनीस में से केवल </a:t>
            </a:r>
            <a:r>
              <a:rPr lang="en-US" dirty="0"/>
              <a:t>Top 30 </a:t>
            </a:r>
            <a:r>
              <a:rPr lang="hi-IN" dirty="0"/>
              <a:t>कंपनीस को ही सिलेक्ट किया जाता है उनके </a:t>
            </a:r>
            <a:r>
              <a:rPr lang="en-US" dirty="0"/>
              <a:t>Market Capitalization </a:t>
            </a:r>
            <a:r>
              <a:rPr lang="hi-IN" dirty="0"/>
              <a:t>के आधार पर, कुछ बड़ी कम्पनियां जोकि </a:t>
            </a:r>
            <a:r>
              <a:rPr lang="en-US" dirty="0"/>
              <a:t>BSE </a:t>
            </a:r>
            <a:r>
              <a:rPr lang="hi-IN" dirty="0"/>
              <a:t>में </a:t>
            </a:r>
            <a:r>
              <a:rPr lang="en-US" dirty="0"/>
              <a:t>listed </a:t>
            </a:r>
            <a:r>
              <a:rPr lang="hi-IN" dirty="0"/>
              <a:t>हैं जैसे: </a:t>
            </a:r>
            <a:r>
              <a:rPr lang="en-US" dirty="0"/>
              <a:t>Infosys, ITC, Hero </a:t>
            </a:r>
            <a:r>
              <a:rPr lang="hi-IN" dirty="0"/>
              <a:t>आदि।</a:t>
            </a:r>
            <a:endParaRPr lang="en-US" dirty="0"/>
          </a:p>
        </p:txBody>
      </p:sp>
    </p:spTree>
    <p:extLst>
      <p:ext uri="{BB962C8B-B14F-4D97-AF65-F5344CB8AC3E}">
        <p14:creationId xmlns:p14="http://schemas.microsoft.com/office/powerpoint/2010/main" val="2633745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Nifty 50 </a:t>
            </a:r>
            <a:r>
              <a:rPr lang="hi-IN" dirty="0"/>
              <a:t>क्या है?</a:t>
            </a:r>
            <a:br>
              <a:rPr lang="hi-IN" dirty="0"/>
            </a:br>
            <a:endParaRPr lang="en-US" dirty="0"/>
          </a:p>
        </p:txBody>
      </p:sp>
      <p:sp>
        <p:nvSpPr>
          <p:cNvPr id="3" name="Content Placeholder 2"/>
          <p:cNvSpPr>
            <a:spLocks noGrp="1"/>
          </p:cNvSpPr>
          <p:nvPr>
            <p:ph idx="1"/>
          </p:nvPr>
        </p:nvSpPr>
        <p:spPr>
          <a:xfrm>
            <a:off x="838200" y="1307939"/>
            <a:ext cx="10515600" cy="4869024"/>
          </a:xfrm>
        </p:spPr>
        <p:txBody>
          <a:bodyPr>
            <a:normAutofit fontScale="62500" lnSpcReduction="20000"/>
          </a:bodyPr>
          <a:lstStyle/>
          <a:p>
            <a:r>
              <a:rPr lang="hi-IN" dirty="0" smtClean="0"/>
              <a:t>नेशनल </a:t>
            </a:r>
            <a:r>
              <a:rPr lang="hi-IN" dirty="0"/>
              <a:t>स्टॉक एक्सचेंज का </a:t>
            </a:r>
            <a:r>
              <a:rPr lang="en-US" dirty="0"/>
              <a:t>Nifty 50 </a:t>
            </a:r>
            <a:r>
              <a:rPr lang="hi-IN" dirty="0"/>
              <a:t>भी एक प्रमुख मार्केट इंडिकेटर है। बता दें कि, निफ्टी शब्द नेशनल और फिफ्टी को मिलाकर बना है। नाम के अनुरूप इस इंडेक्स में 14 सेक्टर की 50 भारतीय कंपनियां शामिल हैं। वहीं, इस प्रकार यह बीएसई की तुलना में अधिक डाइवर्सिफाइड होता है। बीएसई की तरह ही यह लार्ज कैप कंपनियों के मार्केट परफॉरमेंस को भी ट्रैक करता है। बता दें कि, इसे 1996 में लांच किया गया था और इसकी गणना फ्री फ्लोट मार्केट कैपिटलाइजेशन के आधार पर की जाती है। </a:t>
            </a:r>
            <a:endParaRPr lang="en-US" dirty="0" smtClean="0"/>
          </a:p>
          <a:p>
            <a:r>
              <a:rPr lang="en-US" dirty="0"/>
              <a:t>Nifty meaning in Hindi: Nifty </a:t>
            </a:r>
            <a:r>
              <a:rPr lang="hi-IN" dirty="0"/>
              <a:t>शब्द </a:t>
            </a:r>
            <a:r>
              <a:rPr lang="en-US" dirty="0"/>
              <a:t>National stock exchange </a:t>
            </a:r>
            <a:r>
              <a:rPr lang="hi-IN" dirty="0"/>
              <a:t>के </a:t>
            </a:r>
            <a:r>
              <a:rPr lang="en-US" dirty="0"/>
              <a:t>National </a:t>
            </a:r>
            <a:r>
              <a:rPr lang="hi-IN" dirty="0"/>
              <a:t>और </a:t>
            </a:r>
            <a:r>
              <a:rPr lang="en-US" dirty="0"/>
              <a:t>Fifty </a:t>
            </a:r>
            <a:r>
              <a:rPr lang="hi-IN" dirty="0"/>
              <a:t>यानी ’50’ से मिलकर बना है. </a:t>
            </a:r>
            <a:r>
              <a:rPr lang="en-US" dirty="0"/>
              <a:t>Fifty </a:t>
            </a:r>
            <a:r>
              <a:rPr lang="hi-IN" dirty="0"/>
              <a:t>इसीलिए क्योंकि </a:t>
            </a:r>
            <a:r>
              <a:rPr lang="en-US" dirty="0"/>
              <a:t>Nifty </a:t>
            </a:r>
            <a:r>
              <a:rPr lang="hi-IN" dirty="0"/>
              <a:t>इंडिया की टॉप 50 कंपनियों से मिलकर बना है. </a:t>
            </a:r>
            <a:r>
              <a:rPr lang="en-US" dirty="0"/>
              <a:t>Nifty </a:t>
            </a:r>
            <a:r>
              <a:rPr lang="hi-IN" dirty="0"/>
              <a:t>की शुरुआत 1994 को हुयी और इसकी </a:t>
            </a:r>
            <a:r>
              <a:rPr lang="en-US" dirty="0"/>
              <a:t>base value ₹1000 </a:t>
            </a:r>
            <a:r>
              <a:rPr lang="hi-IN" dirty="0"/>
              <a:t>रखी गई और आज </a:t>
            </a:r>
            <a:r>
              <a:rPr lang="en-US" dirty="0"/>
              <a:t>Nifty </a:t>
            </a:r>
            <a:r>
              <a:rPr lang="hi-IN" dirty="0"/>
              <a:t>की वैल्यू </a:t>
            </a:r>
            <a:r>
              <a:rPr lang="en-US" dirty="0"/>
              <a:t>₹16000 </a:t>
            </a:r>
            <a:r>
              <a:rPr lang="hi-IN" dirty="0"/>
              <a:t>से भी ज्यादा है।</a:t>
            </a:r>
          </a:p>
          <a:p>
            <a:endParaRPr lang="hi-IN" dirty="0"/>
          </a:p>
          <a:p>
            <a:r>
              <a:rPr lang="hi-IN" dirty="0"/>
              <a:t>इन टॉप 50 कंपनियों का मार्केट कैप देखें तो बाकी हजारों कंपनीस के मार्केट कैप के बराबर है क्योंकि ये इंडिया की सबसे ज्यादा </a:t>
            </a:r>
            <a:r>
              <a:rPr lang="en-US" dirty="0"/>
              <a:t>liquid </a:t>
            </a:r>
            <a:r>
              <a:rPr lang="hi-IN" dirty="0"/>
              <a:t>कंपनी है। </a:t>
            </a:r>
            <a:r>
              <a:rPr lang="en-US" dirty="0"/>
              <a:t>liquid </a:t>
            </a:r>
            <a:r>
              <a:rPr lang="hi-IN" dirty="0"/>
              <a:t>कंपनी मतलब वह कंपनी जिसमें काफी ज्यादा मात्रा में शेयर्स को खरीदा और बेचा जाता है। और इन कंपनियों के स्टॉक्स को आप आसानी से खरीद या बेच सकते हैं ।</a:t>
            </a:r>
          </a:p>
          <a:p>
            <a:endParaRPr lang="hi-IN" dirty="0"/>
          </a:p>
          <a:p>
            <a:r>
              <a:rPr lang="hi-IN" dirty="0"/>
              <a:t>क्योंकि इंडिया में ऐसे बहुत सारे छोटे-मोटे </a:t>
            </a:r>
            <a:r>
              <a:rPr lang="en-US" dirty="0"/>
              <a:t>Stocks </a:t>
            </a:r>
            <a:r>
              <a:rPr lang="hi-IN" dirty="0"/>
              <a:t>हैं जिनके शेयर्स को आप खरीद या बेच नहीं सकते हैं तो जब आप इन्हें खरीदने के लिए आर्डर लगाते हैं तो आपका आर्डर पेंडिंग में चला जाता है। इसीलिए ऐसे स्टॉक्स को खरीदने से बचें और हमेशा अच्छी कंपनी में ही अपना पैसा </a:t>
            </a:r>
            <a:r>
              <a:rPr lang="en-US" dirty="0"/>
              <a:t>invest </a:t>
            </a:r>
            <a:r>
              <a:rPr lang="hi-IN" dirty="0"/>
              <a:t>करें अगर हो सके तो इन </a:t>
            </a:r>
            <a:r>
              <a:rPr lang="en-US" dirty="0"/>
              <a:t>Top 50 </a:t>
            </a:r>
            <a:r>
              <a:rPr lang="hi-IN" dirty="0"/>
              <a:t>कंपनी के ही स्टॉक्स खरीदें।</a:t>
            </a:r>
          </a:p>
          <a:p>
            <a:endParaRPr lang="hi-IN" dirty="0"/>
          </a:p>
          <a:p>
            <a:r>
              <a:rPr lang="en-US" dirty="0"/>
              <a:t>Nifty </a:t>
            </a:r>
            <a:r>
              <a:rPr lang="hi-IN" dirty="0"/>
              <a:t>को </a:t>
            </a:r>
            <a:r>
              <a:rPr lang="en-US" dirty="0"/>
              <a:t>Nifty50 </a:t>
            </a:r>
            <a:r>
              <a:rPr lang="hi-IN" dirty="0"/>
              <a:t>भी बोला जाता है क्योंकि इसके अंदर टॉप 50 कंपनीस आती हैं।</a:t>
            </a:r>
            <a:endParaRPr lang="en-US" dirty="0"/>
          </a:p>
        </p:txBody>
      </p:sp>
    </p:spTree>
    <p:extLst>
      <p:ext uri="{BB962C8B-B14F-4D97-AF65-F5344CB8AC3E}">
        <p14:creationId xmlns:p14="http://schemas.microsoft.com/office/powerpoint/2010/main" val="3947925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इतना महत्वपूर्ण क्यों हैं </a:t>
            </a:r>
            <a:r>
              <a:rPr lang="en-US" dirty="0"/>
              <a:t>Nifty </a:t>
            </a:r>
            <a:r>
              <a:rPr lang="hi-IN" dirty="0"/>
              <a:t>और </a:t>
            </a:r>
            <a:r>
              <a:rPr lang="en-US" dirty="0"/>
              <a:t>Sensex</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hi-IN" dirty="0" smtClean="0"/>
              <a:t>दरअसल</a:t>
            </a:r>
            <a:r>
              <a:rPr lang="hi-IN" dirty="0"/>
              <a:t>, भारतीय शेयर बाजार में होने वाले उतार-चढ़ाव का संकेत देने वाले सिर्फ यही दो इंडेक्स नहीं हैं। इसके अलावा भी कई इंडेक्स शामिल हैं, जिनका इस्तेमाल शेयरों की चाल को समझने में किया जाता है। इनमें ज्यादातर इंडेक्स किसी खास सेक्टर या कंपनियों के किसी खास वर्गीकरण से जुड़े हुए हैं। उदाहरण के तौर पर किसी दिन के कारोबार के दौरान 12 प्रमुख बैंकों के शेयरों की एवरेज चाल का संकेत देने वाला </a:t>
            </a:r>
            <a:r>
              <a:rPr lang="en-US" dirty="0"/>
              <a:t>Banking Index </a:t>
            </a:r>
            <a:r>
              <a:rPr lang="hi-IN" dirty="0"/>
              <a:t>या सिर्फ सरकारी बैंकों के शेयरों का हाल बताने वाला </a:t>
            </a:r>
            <a:r>
              <a:rPr lang="en-US" dirty="0"/>
              <a:t>PSU Bank Index </a:t>
            </a:r>
            <a:r>
              <a:rPr lang="hi-IN" dirty="0"/>
              <a:t>या स्टील और माइनिंग सेक्टर की कंपनियों के शेयरों के चाल का संकेत देने वाला मेटल इंडेक्स या फार्मा कंपनियों के शेयरों का फार्मा इंडेक्स आदि</a:t>
            </a:r>
            <a:r>
              <a:rPr lang="hi-IN" dirty="0" smtClean="0"/>
              <a:t>।</a:t>
            </a:r>
            <a:endParaRPr lang="en-US" dirty="0" smtClean="0"/>
          </a:p>
          <a:p>
            <a:r>
              <a:rPr lang="hi-IN" dirty="0"/>
              <a:t>बता दें कि ये सभी इंडेक्स बाजार में पैसे लगाने वाले निवेशकों या ब्रोकर या सलाहकारों के लिए बेहद जरूरी काम के होते हैं। वहीं,  एक नजर में बाजार का ओवरऑल रुझान को समझना हो या किसी स्टॉक का भविष्य का अंदाज़ा लगाना हो, तो उसके लिए सबसे ज्यादा सेंसेक्स और निफ्टी जैसे बेंचमार्क इंडेक्स को मार्केट सेंटीमेंट का सबसे आसान इंडिकेटर माना जाता है। </a:t>
            </a:r>
            <a:endParaRPr lang="en-US" dirty="0"/>
          </a:p>
        </p:txBody>
      </p:sp>
    </p:spTree>
    <p:extLst>
      <p:ext uri="{BB962C8B-B14F-4D97-AF65-F5344CB8AC3E}">
        <p14:creationId xmlns:p14="http://schemas.microsoft.com/office/powerpoint/2010/main" val="1797612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सेंसेक्स और निफ्टी में क्या अंतर है?</a:t>
            </a:r>
            <a:br>
              <a:rPr lang="hi-IN" dirty="0"/>
            </a:br>
            <a:endParaRPr lang="en-US" dirty="0"/>
          </a:p>
        </p:txBody>
      </p:sp>
      <p:sp>
        <p:nvSpPr>
          <p:cNvPr id="3" name="Content Placeholder 2"/>
          <p:cNvSpPr>
            <a:spLocks noGrp="1"/>
          </p:cNvSpPr>
          <p:nvPr>
            <p:ph idx="1"/>
          </p:nvPr>
        </p:nvSpPr>
        <p:spPr/>
        <p:txBody>
          <a:bodyPr>
            <a:normAutofit fontScale="92500" lnSpcReduction="20000"/>
          </a:bodyPr>
          <a:lstStyle/>
          <a:p>
            <a:r>
              <a:rPr lang="hi-IN" dirty="0" smtClean="0"/>
              <a:t>वैसे </a:t>
            </a:r>
            <a:r>
              <a:rPr lang="hi-IN" dirty="0"/>
              <a:t>तो सेंसेक्स और निफ्टी दोनों ही इंडिया की टॉप 30 और टॉप 50 कंपनियों का </a:t>
            </a:r>
            <a:r>
              <a:rPr lang="en-US" dirty="0"/>
              <a:t>index </a:t>
            </a:r>
            <a:r>
              <a:rPr lang="hi-IN" dirty="0"/>
              <a:t>हैं और दोनों ही हमें शेयर मार्केट में होने वाली हलचल के बारे में बताती हैं लेकिन फिर भी इन दोनों के बीच कुछ अंतर है जो इस प्रकार हैं-</a:t>
            </a:r>
          </a:p>
          <a:p>
            <a:endParaRPr lang="hi-IN" dirty="0"/>
          </a:p>
          <a:p>
            <a:r>
              <a:rPr lang="hi-IN" dirty="0"/>
              <a:t>सेंसेक्स बॉम्बे स्टॉक एक्सचेंज का </a:t>
            </a:r>
            <a:r>
              <a:rPr lang="en-US" dirty="0"/>
              <a:t>index </a:t>
            </a:r>
            <a:r>
              <a:rPr lang="hi-IN" dirty="0"/>
              <a:t>है जबकि निफ्टी नेशनल स्टॉक एक्सचेंज का </a:t>
            </a:r>
            <a:r>
              <a:rPr lang="en-US" dirty="0"/>
              <a:t>index </a:t>
            </a:r>
            <a:r>
              <a:rPr lang="hi-IN" dirty="0"/>
              <a:t>है।</a:t>
            </a:r>
          </a:p>
          <a:p>
            <a:r>
              <a:rPr lang="hi-IN" dirty="0"/>
              <a:t>सेंसेक्स के अंदर </a:t>
            </a:r>
            <a:r>
              <a:rPr lang="en-US" dirty="0"/>
              <a:t>BSE </a:t>
            </a:r>
            <a:r>
              <a:rPr lang="hi-IN" dirty="0"/>
              <a:t>की टॉप 30 कंपनीस आती है जबकि निफ्टी के अंदर </a:t>
            </a:r>
            <a:r>
              <a:rPr lang="en-US" dirty="0"/>
              <a:t>NSE </a:t>
            </a:r>
            <a:r>
              <a:rPr lang="hi-IN" dirty="0"/>
              <a:t>की टॉप 50 कंपनीस आती है।</a:t>
            </a:r>
          </a:p>
          <a:p>
            <a:r>
              <a:rPr lang="en-US" dirty="0"/>
              <a:t>Nifty </a:t>
            </a:r>
            <a:r>
              <a:rPr lang="hi-IN" dirty="0"/>
              <a:t>को कैलकुलेट करते वक्त </a:t>
            </a:r>
            <a:r>
              <a:rPr lang="en-US" dirty="0"/>
              <a:t>Base year 1995 </a:t>
            </a:r>
            <a:r>
              <a:rPr lang="hi-IN" dirty="0"/>
              <a:t>और </a:t>
            </a:r>
            <a:r>
              <a:rPr lang="en-US" dirty="0"/>
              <a:t>Base Value </a:t>
            </a:r>
            <a:r>
              <a:rPr lang="hi-IN" dirty="0"/>
              <a:t>को 1000 लिया जाता है जबकि </a:t>
            </a:r>
            <a:r>
              <a:rPr lang="en-US" dirty="0"/>
              <a:t>Sensex </a:t>
            </a:r>
            <a:r>
              <a:rPr lang="hi-IN" dirty="0"/>
              <a:t>को कैलकुलेट करते वक्त </a:t>
            </a:r>
            <a:r>
              <a:rPr lang="en-US" dirty="0"/>
              <a:t>Base year 1979 </a:t>
            </a:r>
            <a:r>
              <a:rPr lang="hi-IN" dirty="0"/>
              <a:t>और </a:t>
            </a:r>
            <a:r>
              <a:rPr lang="en-US" dirty="0"/>
              <a:t>Base Value </a:t>
            </a:r>
            <a:r>
              <a:rPr lang="hi-IN" dirty="0"/>
              <a:t>को 100 लिया जाता है।</a:t>
            </a:r>
            <a:endParaRPr lang="en-US" dirty="0"/>
          </a:p>
        </p:txBody>
      </p:sp>
    </p:spTree>
    <p:extLst>
      <p:ext uri="{BB962C8B-B14F-4D97-AF65-F5344CB8AC3E}">
        <p14:creationId xmlns:p14="http://schemas.microsoft.com/office/powerpoint/2010/main" val="903003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3447"/>
          </a:xfrm>
        </p:spPr>
        <p:txBody>
          <a:bodyPr>
            <a:normAutofit fontScale="90000"/>
          </a:bodyPr>
          <a:lstStyle/>
          <a:p>
            <a:r>
              <a:rPr lang="hi-IN" dirty="0"/>
              <a:t>सेंसेक्स और निफ्टी को कैसे कैलकुलेट किया जाता है?</a:t>
            </a:r>
            <a:br>
              <a:rPr lang="hi-IN" dirty="0"/>
            </a:br>
            <a:endParaRPr lang="en-US" dirty="0"/>
          </a:p>
        </p:txBody>
      </p:sp>
      <p:sp>
        <p:nvSpPr>
          <p:cNvPr id="3" name="Content Placeholder 2"/>
          <p:cNvSpPr>
            <a:spLocks noGrp="1"/>
          </p:cNvSpPr>
          <p:nvPr>
            <p:ph idx="1"/>
          </p:nvPr>
        </p:nvSpPr>
        <p:spPr/>
        <p:txBody>
          <a:bodyPr>
            <a:normAutofit fontScale="47500" lnSpcReduction="20000"/>
          </a:bodyPr>
          <a:lstStyle/>
          <a:p>
            <a:r>
              <a:rPr lang="hi-IN" dirty="0" smtClean="0"/>
              <a:t>2003 </a:t>
            </a:r>
            <a:r>
              <a:rPr lang="hi-IN" dirty="0"/>
              <a:t>से पहले सेंसेक्स और निफ्टी को कंपनीस की मार्केट कैपिटलाईजेशन के आधार पर कैलकुलेट किया जाता था लेकिन 2003 के बाद से इसे </a:t>
            </a:r>
            <a:r>
              <a:rPr lang="en-US" dirty="0"/>
              <a:t>Free Float Market Capitalization </a:t>
            </a:r>
            <a:r>
              <a:rPr lang="hi-IN" dirty="0"/>
              <a:t>के आधार पर कैलकुलेट किया जाता है।</a:t>
            </a:r>
          </a:p>
          <a:p>
            <a:endParaRPr lang="hi-IN" dirty="0"/>
          </a:p>
          <a:p>
            <a:r>
              <a:rPr lang="en-US" dirty="0"/>
              <a:t>Free Float Market Capitalization </a:t>
            </a:r>
            <a:r>
              <a:rPr lang="hi-IN" dirty="0"/>
              <a:t>क्या है यह समझने से पहले आपको </a:t>
            </a:r>
            <a:r>
              <a:rPr lang="en-US" dirty="0"/>
              <a:t>Market Capitalization </a:t>
            </a:r>
            <a:r>
              <a:rPr lang="hi-IN" dirty="0"/>
              <a:t>के बारे में पता होना चाहिए।</a:t>
            </a:r>
          </a:p>
          <a:p>
            <a:endParaRPr lang="hi-IN" dirty="0"/>
          </a:p>
          <a:p>
            <a:r>
              <a:rPr lang="en-US" dirty="0"/>
              <a:t>Market Capitalization: </a:t>
            </a:r>
            <a:r>
              <a:rPr lang="hi-IN" dirty="0"/>
              <a:t>मान लीजिए कोई </a:t>
            </a:r>
            <a:r>
              <a:rPr lang="en-US" dirty="0"/>
              <a:t>ABC </a:t>
            </a:r>
            <a:r>
              <a:rPr lang="hi-IN" dirty="0"/>
              <a:t>कंपनी है जिसके </a:t>
            </a:r>
            <a:r>
              <a:rPr lang="en-US" dirty="0"/>
              <a:t>Total Shares 500 </a:t>
            </a:r>
            <a:r>
              <a:rPr lang="hi-IN" dirty="0"/>
              <a:t>हैं। इन 500 शेयर्स में से 400 शेयर्स जनरल पब्लिक के लिए हैं और बचे हुए 100 शेयर्स कंपनी के </a:t>
            </a:r>
            <a:r>
              <a:rPr lang="en-US" dirty="0"/>
              <a:t>Promoters </a:t>
            </a:r>
            <a:r>
              <a:rPr lang="hi-IN" dirty="0"/>
              <a:t>और </a:t>
            </a:r>
            <a:r>
              <a:rPr lang="en-US" dirty="0"/>
              <a:t>owners </a:t>
            </a:r>
            <a:r>
              <a:rPr lang="hi-IN" dirty="0"/>
              <a:t>के पास है और प्रत्येक </a:t>
            </a:r>
            <a:r>
              <a:rPr lang="en-US" dirty="0"/>
              <a:t>share </a:t>
            </a:r>
            <a:r>
              <a:rPr lang="hi-IN" dirty="0"/>
              <a:t>का प्राइस </a:t>
            </a:r>
            <a:r>
              <a:rPr lang="en-US" dirty="0"/>
              <a:t>₹100 </a:t>
            </a:r>
            <a:r>
              <a:rPr lang="hi-IN" dirty="0"/>
              <a:t>है तो कंपनी की </a:t>
            </a:r>
            <a:r>
              <a:rPr lang="en-US" dirty="0"/>
              <a:t>Total Valuation </a:t>
            </a:r>
            <a:r>
              <a:rPr lang="hi-IN" dirty="0"/>
              <a:t>होगी,</a:t>
            </a:r>
          </a:p>
          <a:p>
            <a:r>
              <a:rPr lang="en-US" dirty="0"/>
              <a:t>Total shares × Price per share </a:t>
            </a:r>
            <a:r>
              <a:rPr lang="hi-IN" dirty="0"/>
              <a:t>मतलब 500×100 = </a:t>
            </a:r>
            <a:r>
              <a:rPr lang="en-US" dirty="0"/>
              <a:t>₹50000 </a:t>
            </a:r>
            <a:r>
              <a:rPr lang="hi-IN" dirty="0"/>
              <a:t>उस कंपनी की कुल वैल्यू है, इसे ही </a:t>
            </a:r>
            <a:r>
              <a:rPr lang="en-US" dirty="0"/>
              <a:t>Market Capitalization </a:t>
            </a:r>
            <a:r>
              <a:rPr lang="hi-IN" dirty="0"/>
              <a:t>कहते हैं।</a:t>
            </a:r>
          </a:p>
          <a:p>
            <a:endParaRPr lang="hi-IN" dirty="0"/>
          </a:p>
          <a:p>
            <a:r>
              <a:rPr lang="en-US" dirty="0"/>
              <a:t>Free Float Market Capitalization </a:t>
            </a:r>
            <a:r>
              <a:rPr lang="hi-IN" dirty="0"/>
              <a:t>का मतलब है कि उस कंपनी के </a:t>
            </a:r>
            <a:r>
              <a:rPr lang="en-US" dirty="0"/>
              <a:t>Promoters </a:t>
            </a:r>
            <a:r>
              <a:rPr lang="hi-IN" dirty="0"/>
              <a:t>या </a:t>
            </a:r>
            <a:r>
              <a:rPr lang="en-US" dirty="0"/>
              <a:t>owners </a:t>
            </a:r>
            <a:r>
              <a:rPr lang="hi-IN" dirty="0"/>
              <a:t>के शेयर्स को नहीं गिना जाता है जबकि </a:t>
            </a:r>
            <a:r>
              <a:rPr lang="en-US" dirty="0"/>
              <a:t>Market Capitalization </a:t>
            </a:r>
            <a:r>
              <a:rPr lang="hi-IN" dirty="0"/>
              <a:t>में </a:t>
            </a:r>
            <a:r>
              <a:rPr lang="en-US" dirty="0"/>
              <a:t>Retail Investor </a:t>
            </a:r>
            <a:r>
              <a:rPr lang="hi-IN" dirty="0"/>
              <a:t>यानी </a:t>
            </a:r>
            <a:r>
              <a:rPr lang="en-US" dirty="0"/>
              <a:t>Public </a:t>
            </a:r>
            <a:r>
              <a:rPr lang="hi-IN" dirty="0"/>
              <a:t>के </a:t>
            </a:r>
            <a:r>
              <a:rPr lang="en-US" dirty="0"/>
              <a:t>shares </a:t>
            </a:r>
            <a:r>
              <a:rPr lang="hi-IN" dirty="0"/>
              <a:t>के साथ-साथ कंपनी के </a:t>
            </a:r>
            <a:r>
              <a:rPr lang="en-US" dirty="0"/>
              <a:t>Owners </a:t>
            </a:r>
            <a:r>
              <a:rPr lang="hi-IN" dirty="0"/>
              <a:t>के शेयर्स को भी जोड़ा जाता है।</a:t>
            </a:r>
          </a:p>
          <a:p>
            <a:endParaRPr lang="hi-IN" dirty="0"/>
          </a:p>
          <a:p>
            <a:r>
              <a:rPr lang="hi-IN" dirty="0"/>
              <a:t>जैसे: पहले वाले उदाहरण में जो 400 शेयर्स पब्लिक के लिए थे केवल वही </a:t>
            </a:r>
            <a:r>
              <a:rPr lang="en-US" dirty="0"/>
              <a:t>count </a:t>
            </a:r>
            <a:r>
              <a:rPr lang="hi-IN" dirty="0"/>
              <a:t>किए जाएंगे ना कि वो 100 </a:t>
            </a:r>
            <a:r>
              <a:rPr lang="en-US" dirty="0"/>
              <a:t>shares </a:t>
            </a:r>
            <a:r>
              <a:rPr lang="hi-IN" dirty="0"/>
              <a:t>जो </a:t>
            </a:r>
            <a:r>
              <a:rPr lang="en-US" dirty="0"/>
              <a:t>company </a:t>
            </a:r>
            <a:r>
              <a:rPr lang="hi-IN" dirty="0"/>
              <a:t>के </a:t>
            </a:r>
            <a:r>
              <a:rPr lang="en-US" dirty="0"/>
              <a:t>management </a:t>
            </a:r>
            <a:r>
              <a:rPr lang="hi-IN" dirty="0"/>
              <a:t>के पास थे।</a:t>
            </a:r>
          </a:p>
          <a:p>
            <a:r>
              <a:rPr lang="hi-IN" dirty="0"/>
              <a:t>तो अब </a:t>
            </a:r>
            <a:r>
              <a:rPr lang="en-US" dirty="0"/>
              <a:t>Free Float Market Capitalization </a:t>
            </a:r>
            <a:r>
              <a:rPr lang="hi-IN" dirty="0"/>
              <a:t>हो जाएगा;</a:t>
            </a:r>
          </a:p>
          <a:p>
            <a:r>
              <a:rPr lang="en-US" dirty="0"/>
              <a:t>Number of general public shares × price per share </a:t>
            </a:r>
            <a:r>
              <a:rPr lang="hi-IN" dirty="0"/>
              <a:t>यानी कि 400×100= 40000 उस कंपनी की </a:t>
            </a:r>
            <a:r>
              <a:rPr lang="en-US" dirty="0"/>
              <a:t>Free Float Market Capitalization </a:t>
            </a:r>
            <a:r>
              <a:rPr lang="hi-IN" dirty="0"/>
              <a:t>कहलाएगी।</a:t>
            </a:r>
          </a:p>
          <a:p>
            <a:endParaRPr lang="hi-IN" dirty="0"/>
          </a:p>
          <a:p>
            <a:r>
              <a:rPr lang="hi-IN" dirty="0"/>
              <a:t>आइए इसे एक </a:t>
            </a:r>
            <a:r>
              <a:rPr lang="en-US" dirty="0"/>
              <a:t>example </a:t>
            </a:r>
            <a:r>
              <a:rPr lang="hi-IN" dirty="0"/>
              <a:t>के द्वारा समझते हैं</a:t>
            </a:r>
            <a:r>
              <a:rPr lang="hi-IN" dirty="0" smtClean="0"/>
              <a:t>;</a:t>
            </a:r>
            <a:endParaRPr lang="hi-IN" dirty="0"/>
          </a:p>
        </p:txBody>
      </p:sp>
    </p:spTree>
    <p:extLst>
      <p:ext uri="{BB962C8B-B14F-4D97-AF65-F5344CB8AC3E}">
        <p14:creationId xmlns:p14="http://schemas.microsoft.com/office/powerpoint/2010/main" val="180924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solidFill>
                  <a:srgbClr val="FF0000"/>
                </a:solidFill>
              </a:rPr>
              <a:t>मुद्रा बाज़ार लिखतों की विशेषताएं</a:t>
            </a:r>
            <a:r>
              <a:rPr lang="hi-IN" dirty="0" smtClean="0"/>
              <a:t/>
            </a:r>
            <a:br>
              <a:rPr lang="hi-IN"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hi-IN" dirty="0" smtClean="0">
                <a:solidFill>
                  <a:srgbClr val="FF0000"/>
                </a:solidFill>
              </a:rPr>
              <a:t>उच्च तरलता- </a:t>
            </a:r>
            <a:r>
              <a:rPr lang="hi-IN" dirty="0" smtClean="0"/>
              <a:t>इन वित्तीय परिसंपत्तियों की प्रमुख विशेषताओं में से एक उनके द्वारा दी जाने वाली उच्च तरलता है। वे निवेशक के लिए निश्चित आय उत्पन्न करते हैं और अल्पावधि परिपक्वता उन्हें अत्यधिक तरल बनाती है। इस विशेषता के कारण मुद्रा बाजार के उपकरणों को मुद्रा का करीबी विकल्प माना जाता है।</a:t>
            </a:r>
          </a:p>
          <a:p>
            <a:endParaRPr lang="hi-IN" dirty="0" smtClean="0"/>
          </a:p>
          <a:p>
            <a:r>
              <a:rPr lang="hi-IN" dirty="0" smtClean="0">
                <a:solidFill>
                  <a:srgbClr val="FF0000"/>
                </a:solidFill>
              </a:rPr>
              <a:t>सुरक्षित निवेश- </a:t>
            </a:r>
            <a:r>
              <a:rPr lang="hi-IN" dirty="0" smtClean="0"/>
              <a:t>ये वित्तीय उपकरण बाज़ार में उपलब्ध सबसे सुरक्षित निवेश साधनों में से एक हैं। चूंकि मनी मार्केट इंस्ट्रूमेंट्स जारी करने वालों की क्रेडिट रेटिंग ऊंची होती है और रिटर्न पहले से तय होता है, इसलिए आपकी निवेशित पूंजी खोने का जोखिम बहुत कम होता है।</a:t>
            </a:r>
          </a:p>
          <a:p>
            <a:endParaRPr lang="hi-IN" dirty="0" smtClean="0"/>
          </a:p>
          <a:p>
            <a:r>
              <a:rPr lang="hi-IN" dirty="0" smtClean="0">
                <a:solidFill>
                  <a:srgbClr val="FF0000"/>
                </a:solidFill>
              </a:rPr>
              <a:t>निश्चित रिटर्न- </a:t>
            </a:r>
            <a:r>
              <a:rPr lang="hi-IN" dirty="0" smtClean="0"/>
              <a:t>चूंकि मुद्रा बाजार उपकरण अंकित मूल्य पर छूट पर पेश किए जाते हैं, इसलिए निवेशक को परिपक्वता पर मिलने वाली राशि पहले से तय की जाती है। यह प्रभावी रूप से व्यक्तियों को वह साधन चुनने में मदद करता है जो उनकी आवश्यकताओं और निवेश क्षितिज के अनुरूप होगा।</a:t>
            </a:r>
            <a:endParaRPr lang="en-US" dirty="0"/>
          </a:p>
        </p:txBody>
      </p:sp>
    </p:spTree>
    <p:extLst>
      <p:ext uri="{BB962C8B-B14F-4D97-AF65-F5344CB8AC3E}">
        <p14:creationId xmlns:p14="http://schemas.microsoft.com/office/powerpoint/2010/main" val="345535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7630"/>
            <a:ext cx="10515600" cy="5459333"/>
          </a:xfrm>
        </p:spPr>
        <p:txBody>
          <a:bodyPr>
            <a:normAutofit fontScale="62500" lnSpcReduction="20000"/>
          </a:bodyPr>
          <a:lstStyle/>
          <a:p>
            <a:endParaRPr lang="en-US" dirty="0"/>
          </a:p>
          <a:p>
            <a:r>
              <a:rPr lang="en-US" dirty="0"/>
              <a:t>Example: </a:t>
            </a:r>
            <a:r>
              <a:rPr lang="hi-IN" dirty="0"/>
              <a:t>मान लीजिये एक मार्केट में केवल दो कंपनियां हैं </a:t>
            </a:r>
            <a:r>
              <a:rPr lang="en-US" dirty="0"/>
              <a:t>ABC </a:t>
            </a:r>
            <a:r>
              <a:rPr lang="hi-IN" dirty="0"/>
              <a:t>और </a:t>
            </a:r>
            <a:r>
              <a:rPr lang="en-US" dirty="0"/>
              <a:t>XYZ</a:t>
            </a:r>
          </a:p>
          <a:p>
            <a:r>
              <a:rPr lang="hi-IN" dirty="0"/>
              <a:t>इनमें से </a:t>
            </a:r>
            <a:r>
              <a:rPr lang="en-US" dirty="0"/>
              <a:t>ABC </a:t>
            </a:r>
            <a:r>
              <a:rPr lang="hi-IN" dirty="0"/>
              <a:t>कम्पनी की </a:t>
            </a:r>
            <a:r>
              <a:rPr lang="en-US" dirty="0"/>
              <a:t>Free Float Market Capitalization 50000 </a:t>
            </a:r>
            <a:r>
              <a:rPr lang="hi-IN" dirty="0"/>
              <a:t>है और </a:t>
            </a:r>
            <a:r>
              <a:rPr lang="en-US" dirty="0"/>
              <a:t>XYZ </a:t>
            </a:r>
            <a:r>
              <a:rPr lang="hi-IN" dirty="0"/>
              <a:t>कम्पनी की </a:t>
            </a:r>
            <a:r>
              <a:rPr lang="en-US" dirty="0"/>
              <a:t>Free Float Market Capitalization 40000 </a:t>
            </a:r>
            <a:r>
              <a:rPr lang="hi-IN" dirty="0"/>
              <a:t>है तो पूरे मार्केट की </a:t>
            </a:r>
            <a:r>
              <a:rPr lang="en-US" dirty="0"/>
              <a:t>Free Float Market Capitalization </a:t>
            </a:r>
            <a:r>
              <a:rPr lang="hi-IN" dirty="0"/>
              <a:t>हो जाएगी 50000+40000= 90000 ये पूरे मार्केट की </a:t>
            </a:r>
            <a:r>
              <a:rPr lang="en-US" dirty="0"/>
              <a:t>Free Float Market Capitalization </a:t>
            </a:r>
            <a:r>
              <a:rPr lang="hi-IN" dirty="0"/>
              <a:t>है और इसी के द्वारा हम सेंसेक्स को कैलकुलेट करते हैं।</a:t>
            </a:r>
          </a:p>
          <a:p>
            <a:endParaRPr lang="hi-IN" dirty="0"/>
          </a:p>
          <a:p>
            <a:r>
              <a:rPr lang="en-US" dirty="0"/>
              <a:t>Example: </a:t>
            </a:r>
            <a:r>
              <a:rPr lang="hi-IN" dirty="0"/>
              <a:t>मान लीजिए जब पहली बार सेंसेक्स कैलकुलेट किया गया था तो मार्केट वैल्यू 10000 थी अब हमें इस 10000 को 100 पॉइंट्स के बराबर मान लेना है इसे ही हम </a:t>
            </a:r>
            <a:r>
              <a:rPr lang="en-US" dirty="0"/>
              <a:t>base index </a:t>
            </a:r>
            <a:r>
              <a:rPr lang="hi-IN" dirty="0"/>
              <a:t>बोलते हैं।</a:t>
            </a:r>
          </a:p>
          <a:p>
            <a:endParaRPr lang="hi-IN" dirty="0"/>
          </a:p>
          <a:p>
            <a:r>
              <a:rPr lang="hi-IN" dirty="0"/>
              <a:t>तो पहली बार जब </a:t>
            </a:r>
            <a:r>
              <a:rPr lang="en-US" dirty="0"/>
              <a:t>BSE </a:t>
            </a:r>
            <a:r>
              <a:rPr lang="hi-IN" dirty="0"/>
              <a:t>ने सेंसेक्स कैलकुलेट किया था तो </a:t>
            </a:r>
            <a:r>
              <a:rPr lang="en-US" dirty="0"/>
              <a:t>Base value </a:t>
            </a:r>
            <a:r>
              <a:rPr lang="hi-IN" dirty="0"/>
              <a:t>को 100 </a:t>
            </a:r>
            <a:r>
              <a:rPr lang="en-US" dirty="0"/>
              <a:t>point </a:t>
            </a:r>
            <a:r>
              <a:rPr lang="hi-IN" dirty="0"/>
              <a:t>रखा गया था। यह 100 केवल इसीलिए रखा गया था ताकि कैलकुलेशन आसान हो सके। इसी तरह जब निफ्टी को शुरू किया गया था तो </a:t>
            </a:r>
            <a:r>
              <a:rPr lang="en-US" dirty="0"/>
              <a:t>NSE </a:t>
            </a:r>
            <a:r>
              <a:rPr lang="hi-IN" dirty="0"/>
              <a:t>के द्वारा </a:t>
            </a:r>
            <a:r>
              <a:rPr lang="en-US" dirty="0"/>
              <a:t>Base value </a:t>
            </a:r>
            <a:r>
              <a:rPr lang="hi-IN" dirty="0"/>
              <a:t>को 1000 रखा गया था।</a:t>
            </a:r>
          </a:p>
          <a:p>
            <a:endParaRPr lang="hi-IN" dirty="0"/>
          </a:p>
          <a:p>
            <a:r>
              <a:rPr lang="hi-IN" dirty="0"/>
              <a:t>तो सेंसेक्स को कैलकुलेट करने के लिए अभी जो पूरे मार्केट का </a:t>
            </a:r>
            <a:r>
              <a:rPr lang="en-US" dirty="0"/>
              <a:t>Total Free Float Market </a:t>
            </a:r>
            <a:r>
              <a:rPr lang="en-US" dirty="0" err="1"/>
              <a:t>Capitalisation</a:t>
            </a:r>
            <a:r>
              <a:rPr lang="en-US" dirty="0"/>
              <a:t> </a:t>
            </a:r>
            <a:r>
              <a:rPr lang="hi-IN" dirty="0"/>
              <a:t>है उसे 100 से डिवाइड कर देंगे तो जो वैल्यू आएगी उसे ही हम ‘सेंसेक्स’ बोलते हैं और यह </a:t>
            </a:r>
            <a:r>
              <a:rPr lang="en-US" dirty="0"/>
              <a:t>Sensex </a:t>
            </a:r>
            <a:r>
              <a:rPr lang="hi-IN" dirty="0"/>
              <a:t>की </a:t>
            </a:r>
            <a:r>
              <a:rPr lang="en-US" dirty="0"/>
              <a:t>value </a:t>
            </a:r>
            <a:r>
              <a:rPr lang="hi-IN" dirty="0"/>
              <a:t>समय-समय पर बदलती रहती है।</a:t>
            </a:r>
          </a:p>
          <a:p>
            <a:endParaRPr lang="hi-IN" dirty="0"/>
          </a:p>
          <a:p>
            <a:r>
              <a:rPr lang="hi-IN" dirty="0"/>
              <a:t>ठीक इसी प्रकार निफ्टी को भी कैलकुलेट किया जाता है मतलब पूरे मार्केट की </a:t>
            </a:r>
            <a:r>
              <a:rPr lang="en-US" dirty="0"/>
              <a:t>Total Free Float Market </a:t>
            </a:r>
            <a:r>
              <a:rPr lang="en-US" dirty="0" err="1"/>
              <a:t>Capitalisation</a:t>
            </a:r>
            <a:r>
              <a:rPr lang="en-US" dirty="0"/>
              <a:t> </a:t>
            </a:r>
            <a:r>
              <a:rPr lang="hi-IN" dirty="0"/>
              <a:t>में 1000 को </a:t>
            </a:r>
            <a:r>
              <a:rPr lang="en-US" dirty="0" err="1"/>
              <a:t>devide</a:t>
            </a:r>
            <a:r>
              <a:rPr lang="en-US" dirty="0"/>
              <a:t> </a:t>
            </a:r>
            <a:r>
              <a:rPr lang="hi-IN" dirty="0"/>
              <a:t>यानी भाग करने पर </a:t>
            </a:r>
            <a:r>
              <a:rPr lang="en-US" dirty="0"/>
              <a:t>Nifty </a:t>
            </a:r>
            <a:r>
              <a:rPr lang="hi-IN" dirty="0"/>
              <a:t>की </a:t>
            </a:r>
            <a:r>
              <a:rPr lang="en-US" dirty="0"/>
              <a:t>value </a:t>
            </a:r>
            <a:r>
              <a:rPr lang="hi-IN" dirty="0"/>
              <a:t>आ जाती है।</a:t>
            </a:r>
          </a:p>
          <a:p>
            <a:endParaRPr lang="en-US" dirty="0"/>
          </a:p>
        </p:txBody>
      </p:sp>
    </p:spTree>
    <p:extLst>
      <p:ext uri="{BB962C8B-B14F-4D97-AF65-F5344CB8AC3E}">
        <p14:creationId xmlns:p14="http://schemas.microsoft.com/office/powerpoint/2010/main" val="4136708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SEBI</a:t>
            </a:r>
            <a:endParaRPr lang="en-US" dirty="0"/>
          </a:p>
        </p:txBody>
      </p:sp>
      <p:sp>
        <p:nvSpPr>
          <p:cNvPr id="5" name="Subtitle 4"/>
          <p:cNvSpPr>
            <a:spLocks noGrp="1"/>
          </p:cNvSpPr>
          <p:nvPr>
            <p:ph type="subTitle" idx="1"/>
          </p:nvPr>
        </p:nvSpPr>
        <p:spPr/>
        <p:txBody>
          <a:bodyPr/>
          <a:lstStyle/>
          <a:p>
            <a:r>
              <a:rPr lang="en-US" dirty="0" smtClean="0"/>
              <a:t>Role, Functions, Direction</a:t>
            </a:r>
            <a:endParaRPr lang="en-US" dirty="0"/>
          </a:p>
        </p:txBody>
      </p:sp>
    </p:spTree>
    <p:extLst>
      <p:ext uri="{BB962C8B-B14F-4D97-AF65-F5344CB8AC3E}">
        <p14:creationId xmlns:p14="http://schemas.microsoft.com/office/powerpoint/2010/main" val="825372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814223" y="1832447"/>
            <a:ext cx="8116854" cy="3505200"/>
          </a:xfrm>
          <a:prstGeom prst="rect">
            <a:avLst/>
          </a:prstGeom>
        </p:spPr>
      </p:pic>
      <p:sp>
        <p:nvSpPr>
          <p:cNvPr id="4" name="Rectangle 3"/>
          <p:cNvSpPr/>
          <p:nvPr/>
        </p:nvSpPr>
        <p:spPr>
          <a:xfrm>
            <a:off x="2652622" y="574131"/>
            <a:ext cx="4597734" cy="369332"/>
          </a:xfrm>
          <a:prstGeom prst="rect">
            <a:avLst/>
          </a:prstGeom>
        </p:spPr>
        <p:txBody>
          <a:bodyPr wrap="none">
            <a:spAutoFit/>
          </a:bodyPr>
          <a:lstStyle/>
          <a:p>
            <a:r>
              <a:rPr lang="hi-IN" dirty="0" smtClean="0">
                <a:solidFill>
                  <a:srgbClr val="FF0000"/>
                </a:solidFill>
              </a:rPr>
              <a:t>इतिहास, कार्य, संरचना, शक्तियाँ और अधिकार</a:t>
            </a:r>
            <a:endParaRPr lang="en-US" dirty="0">
              <a:solidFill>
                <a:srgbClr val="FF0000"/>
              </a:solidFill>
            </a:endParaRPr>
          </a:p>
        </p:txBody>
      </p:sp>
      <p:sp>
        <p:nvSpPr>
          <p:cNvPr id="5" name="Rectangle 4"/>
          <p:cNvSpPr/>
          <p:nvPr/>
        </p:nvSpPr>
        <p:spPr>
          <a:xfrm>
            <a:off x="1607104" y="466410"/>
            <a:ext cx="1106393" cy="584775"/>
          </a:xfrm>
          <a:prstGeom prst="rect">
            <a:avLst/>
          </a:prstGeom>
        </p:spPr>
        <p:txBody>
          <a:bodyPr wrap="none">
            <a:spAutoFit/>
          </a:bodyPr>
          <a:lstStyle/>
          <a:p>
            <a:r>
              <a:rPr lang="hi-IN" sz="3200" dirty="0"/>
              <a:t>सेबी </a:t>
            </a:r>
            <a:r>
              <a:rPr lang="en-US" dirty="0" smtClean="0"/>
              <a:t>:</a:t>
            </a:r>
            <a:endParaRPr lang="en-US" dirty="0"/>
          </a:p>
        </p:txBody>
      </p:sp>
    </p:spTree>
    <p:extLst>
      <p:ext uri="{BB962C8B-B14F-4D97-AF65-F5344CB8AC3E}">
        <p14:creationId xmlns:p14="http://schemas.microsoft.com/office/powerpoint/2010/main" val="2656403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649" y="135722"/>
            <a:ext cx="10515600" cy="5489574"/>
          </a:xfrm>
        </p:spPr>
        <p:txBody>
          <a:bodyPr>
            <a:normAutofit fontScale="77500" lnSpcReduction="20000"/>
          </a:bodyPr>
          <a:lstStyle/>
          <a:p>
            <a:r>
              <a:rPr lang="hi-IN" sz="2000" dirty="0">
                <a:solidFill>
                  <a:srgbClr val="FF0000"/>
                </a:solidFill>
              </a:rPr>
              <a:t>सेबी क्या है?</a:t>
            </a:r>
          </a:p>
          <a:p>
            <a:r>
              <a:rPr lang="hi-IN" sz="2000" dirty="0"/>
              <a:t>सेबी (</a:t>
            </a:r>
            <a:r>
              <a:rPr lang="en-US" sz="2000" dirty="0"/>
              <a:t>SEBI) </a:t>
            </a:r>
            <a:r>
              <a:rPr lang="hi-IN" sz="2000" dirty="0"/>
              <a:t>का पूरा नाम भारतीय प्रतिभूति और विनिमय बोर्ड है। यह एक वैधानिक संस्था है जो भारतीय पूँजी बाजार के कामकाज को नियमित करती है और इसके साथ यह शेयर बाजार में शेयर के लेन- देन को तथा म्यूचुअल फंड का नियंत्रण करती है| इसका प्रमुख कार्य निवेशकों के हितों की रक्षा करना और समय -2 पर विभिन्न नियमों और विनियमों को लागू करके भारतीय पूँजी बाजारों को विकसित करना है। भारत में शेयर बाजार इसी संस्था के दिशा निर्देशों पर चलता है|</a:t>
            </a:r>
          </a:p>
          <a:p>
            <a:endParaRPr lang="hi-IN" sz="2000" dirty="0"/>
          </a:p>
          <a:p>
            <a:r>
              <a:rPr lang="hi-IN" sz="2000" dirty="0">
                <a:solidFill>
                  <a:srgbClr val="FF0000"/>
                </a:solidFill>
              </a:rPr>
              <a:t>सेबी का इतिहास</a:t>
            </a:r>
          </a:p>
          <a:p>
            <a:r>
              <a:rPr lang="hi-IN" sz="2000" dirty="0"/>
              <a:t>सेबी से पहले भारतीय पूँजी बाजार कंट्रोलर ऑफ़ कैपिटल इश्यूज की एक नियामक प्राधिकरण संचालित कर रही थी इसको कैपिटल इश्यूज़ (कंट्रोल) एक्ट, 1947 के तहत अधिकार दिया गया था। सेबी की स्थापना 12 अप्रैल 1988 में हुई और भारत सरकार ने एक अध्यादेश के माध्यम से सेबी अधिनियम 1992 के तहत इसको 30 जनवरी 1992 को वैधानिक मान्यता दिया गया। सेबी का मुख्यालय मुंबई में स्थित है और इसके कुछ क्षेत्रीय कार्यालय है जो नई दिल्ली, कोलकाता, बेंगलुरु, चेन्नई, कोच्चि, अहमदाबाद, हैदराबाद, शिमला, जयपुर और लखनऊ में स्थित है।</a:t>
            </a:r>
          </a:p>
          <a:p>
            <a:endParaRPr lang="hi-IN" sz="2000" dirty="0"/>
          </a:p>
          <a:p>
            <a:r>
              <a:rPr lang="hi-IN" sz="2000" dirty="0">
                <a:solidFill>
                  <a:srgbClr val="FF0000"/>
                </a:solidFill>
              </a:rPr>
              <a:t>सेबी का कार्य</a:t>
            </a:r>
          </a:p>
          <a:p>
            <a:r>
              <a:rPr lang="hi-IN" sz="2000" dirty="0"/>
              <a:t>सेबी (</a:t>
            </a:r>
            <a:r>
              <a:rPr lang="en-US" sz="2000" dirty="0"/>
              <a:t>SEBI) </a:t>
            </a:r>
            <a:r>
              <a:rPr lang="hi-IN" sz="2000" dirty="0"/>
              <a:t>वैधानिक संस्था होने के बाद इसके पास कई महत्वपूर्ण कार्य करने की शक्तियां प्राप्त हो गयी। सेबी 1992 अधिनियम में नियामक निकाय में निहित ऐसी शक्तियों की एक सूची दी गई है। सेबी के कार्य इसे प्रतिभूतियों का जारीकर्ता, निवेशकों और व्यापारियों का रक्षक और एक वित्तीय मध्यस्थ बनाते हैं। सेबी एक्ट के अनुच्छेद 11 में सेबी के कार्य को मुख्य रूप से तीन प्रकार में विभाजित किया गया है।</a:t>
            </a:r>
          </a:p>
          <a:p>
            <a:endParaRPr lang="hi-IN" sz="2000" dirty="0"/>
          </a:p>
          <a:p>
            <a:r>
              <a:rPr lang="hi-IN" sz="2000" dirty="0"/>
              <a:t>सुरक्षात्मक कार्य (</a:t>
            </a:r>
            <a:r>
              <a:rPr lang="en-US" sz="2000" dirty="0"/>
              <a:t>Protective Function)</a:t>
            </a:r>
          </a:p>
          <a:p>
            <a:r>
              <a:rPr lang="hi-IN" sz="2000" dirty="0"/>
              <a:t>विनियामक कार्य (</a:t>
            </a:r>
            <a:r>
              <a:rPr lang="en-US" sz="2000" dirty="0"/>
              <a:t>Regulatory Functions)</a:t>
            </a:r>
          </a:p>
          <a:p>
            <a:r>
              <a:rPr lang="hi-IN" sz="2000" dirty="0"/>
              <a:t>विकासात्मक कार्य( </a:t>
            </a:r>
            <a:r>
              <a:rPr lang="en-US" sz="2000" dirty="0"/>
              <a:t>Development Functions)</a:t>
            </a:r>
            <a:endParaRPr lang="en-US" sz="2000" dirty="0"/>
          </a:p>
        </p:txBody>
      </p:sp>
    </p:spTree>
    <p:extLst>
      <p:ext uri="{BB962C8B-B14F-4D97-AF65-F5344CB8AC3E}">
        <p14:creationId xmlns:p14="http://schemas.microsoft.com/office/powerpoint/2010/main" val="634509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7078"/>
            <a:ext cx="10515600" cy="5389885"/>
          </a:xfrm>
        </p:spPr>
        <p:txBody>
          <a:bodyPr>
            <a:normAutofit/>
          </a:bodyPr>
          <a:lstStyle/>
          <a:p>
            <a:r>
              <a:rPr lang="hi-IN" dirty="0"/>
              <a:t>1</a:t>
            </a:r>
            <a:r>
              <a:rPr lang="hi-IN" dirty="0">
                <a:solidFill>
                  <a:srgbClr val="FF0000"/>
                </a:solidFill>
              </a:rPr>
              <a:t>. सुरक्षात्मक कार्य (</a:t>
            </a:r>
            <a:r>
              <a:rPr lang="en-US" dirty="0">
                <a:solidFill>
                  <a:srgbClr val="FF0000"/>
                </a:solidFill>
              </a:rPr>
              <a:t>Protective Function)</a:t>
            </a:r>
          </a:p>
          <a:p>
            <a:r>
              <a:rPr lang="hi-IN" sz="2200" dirty="0"/>
              <a:t>इस कार्य का उद्देश्य मुख्य रूप से वित्तीय बाजारों में व्यवसाय के कामकाज पर नज़र रखना है। इसको कुछ महत्वपूर्ण अंश इस प्रकार है -</a:t>
            </a:r>
          </a:p>
          <a:p>
            <a:endParaRPr lang="hi-IN" sz="2200" dirty="0"/>
          </a:p>
          <a:p>
            <a:r>
              <a:rPr lang="hi-IN" sz="2200" dirty="0"/>
              <a:t>शेयर मूल्यों के हेराफरी की जाँच करता है।</a:t>
            </a:r>
          </a:p>
          <a:p>
            <a:r>
              <a:rPr lang="hi-IN" sz="2200" dirty="0"/>
              <a:t>इनसाइडर ट्रेडिंग को रोकता है।</a:t>
            </a:r>
          </a:p>
          <a:p>
            <a:r>
              <a:rPr lang="hi-IN" sz="2200" dirty="0"/>
              <a:t>निष्पक्ष शेयर के लेनदेन को बढ़ावा देता है।</a:t>
            </a:r>
          </a:p>
          <a:p>
            <a:r>
              <a:rPr lang="hi-IN" sz="2200" dirty="0"/>
              <a:t>निवेशकों को जागरूक करता है।</a:t>
            </a:r>
          </a:p>
          <a:p>
            <a:r>
              <a:rPr lang="hi-IN" sz="2200" dirty="0"/>
              <a:t>धोखाधड़ी और अनुचित तरीके से प्रतिभूति के लेनदेन को रोकता है।</a:t>
            </a:r>
          </a:p>
          <a:p>
            <a:r>
              <a:rPr lang="hi-IN" dirty="0">
                <a:solidFill>
                  <a:srgbClr val="FF0000"/>
                </a:solidFill>
              </a:rPr>
              <a:t>2. विनियामक कार्य (</a:t>
            </a:r>
            <a:r>
              <a:rPr lang="en-US" dirty="0">
                <a:solidFill>
                  <a:srgbClr val="FF0000"/>
                </a:solidFill>
              </a:rPr>
              <a:t>Regulatory Functions)</a:t>
            </a:r>
          </a:p>
          <a:p>
            <a:r>
              <a:rPr lang="hi-IN" sz="2000" dirty="0"/>
              <a:t>इस कार्य के अंतर्गत सेबी निवेशकों तथा अन्य वित्तीय प्रतिभागियों के हितों की रक्षा करता है। कुछ महत्वपूर्ण बिंदु इस प्रकार है -</a:t>
            </a:r>
          </a:p>
          <a:p>
            <a:endParaRPr lang="hi-IN" dirty="0"/>
          </a:p>
        </p:txBody>
      </p:sp>
    </p:spTree>
    <p:extLst>
      <p:ext uri="{BB962C8B-B14F-4D97-AF65-F5344CB8AC3E}">
        <p14:creationId xmlns:p14="http://schemas.microsoft.com/office/powerpoint/2010/main" val="1871961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797" y="497712"/>
            <a:ext cx="10515600" cy="5771849"/>
          </a:xfrm>
        </p:spPr>
        <p:txBody>
          <a:bodyPr>
            <a:normAutofit fontScale="62500" lnSpcReduction="20000"/>
          </a:bodyPr>
          <a:lstStyle/>
          <a:p>
            <a:r>
              <a:rPr lang="hi-IN" dirty="0"/>
              <a:t>यह वित्तीय मध्यस्थों और कॉर्पोरेट को उचित तरीके से काम करने का दिशा निर्देश देती है और आचार संहिता का निर्माण करती है। प्रतिभूति के लेनदेन की जांच और लेखापरीक्षा (ऑडिट) करना है।</a:t>
            </a:r>
          </a:p>
          <a:p>
            <a:r>
              <a:rPr lang="hi-IN" dirty="0"/>
              <a:t>एक प्लेटफार्म की व्यवस्था प्रदान करता है जहा पर पोर्टफोलियो मैनेजर, बैंकर, स्टॉकब्रोकर, निवेश सलाहकार, मर्चेंट बैंकर, रजिस्ट्रार, शेयर ट्रांसफर एजेंट और अन्य लोग एक साथ लेनदेन कर सके।</a:t>
            </a:r>
          </a:p>
          <a:p>
            <a:r>
              <a:rPr lang="hi-IN" dirty="0"/>
              <a:t>शेयर के एक निश्चित समय में पर्याप्त अधिग्रहण को विनियमित करना और कंपनियों का अधिग्रहण करना</a:t>
            </a:r>
            <a:r>
              <a:rPr lang="hi-IN" dirty="0" smtClean="0"/>
              <a:t>।</a:t>
            </a:r>
            <a:endParaRPr lang="en-US" dirty="0" smtClean="0"/>
          </a:p>
          <a:p>
            <a:endParaRPr lang="hi-IN" dirty="0"/>
          </a:p>
          <a:p>
            <a:r>
              <a:rPr lang="hi-IN" dirty="0">
                <a:solidFill>
                  <a:srgbClr val="FF0000"/>
                </a:solidFill>
              </a:rPr>
              <a:t>3. विकासात्मक कार्य( </a:t>
            </a:r>
            <a:r>
              <a:rPr lang="en-US" dirty="0">
                <a:solidFill>
                  <a:srgbClr val="FF0000"/>
                </a:solidFill>
              </a:rPr>
              <a:t>Development Functions)</a:t>
            </a:r>
          </a:p>
          <a:p>
            <a:r>
              <a:rPr lang="hi-IN" dirty="0"/>
              <a:t>सेबी का प्रमुख कार्यो में से विकास करना भी शामिल करना भी है इसके कुछ मुख्य बिंदु निम्नलिखित है -</a:t>
            </a:r>
          </a:p>
          <a:p>
            <a:endParaRPr lang="hi-IN" dirty="0"/>
          </a:p>
          <a:p>
            <a:r>
              <a:rPr lang="hi-IN" dirty="0"/>
              <a:t>ब्रोकर्स को प्रशिक्षण देना।</a:t>
            </a:r>
          </a:p>
          <a:p>
            <a:r>
              <a:rPr lang="hi-IN" dirty="0"/>
              <a:t>निवेशक को निवेश के बारें में शिक्षित करना।</a:t>
            </a:r>
          </a:p>
          <a:p>
            <a:r>
              <a:rPr lang="hi-IN" dirty="0"/>
              <a:t>अनुसंधान का संचालन करना और शेयर बाजार के प्रतिभागियों व सभी के लिए उपयोगी जानकारी प्रकाशित करना।</a:t>
            </a:r>
          </a:p>
          <a:p>
            <a:r>
              <a:rPr lang="hi-IN" dirty="0"/>
              <a:t>उचित लेनदेन को बढ़ावा देना।</a:t>
            </a:r>
          </a:p>
          <a:p>
            <a:r>
              <a:rPr lang="hi-IN" dirty="0"/>
              <a:t>स्व-विनियमन (सेल्फ रेगुलेटरी) संगठनों को प्रोत्साहित करना।</a:t>
            </a:r>
          </a:p>
          <a:p>
            <a:r>
              <a:rPr lang="hi-IN" dirty="0"/>
              <a:t>ब्रोकर के माध्यम से या सीधे म्यूचुअल फंड खरीदना और बेचना।</a:t>
            </a:r>
          </a:p>
          <a:p>
            <a:r>
              <a:rPr lang="hi-IN" dirty="0"/>
              <a:t>निष्पक्ष लेनदेन को बढ़ावा देना।</a:t>
            </a:r>
          </a:p>
          <a:p>
            <a:r>
              <a:rPr lang="hi-IN" dirty="0"/>
              <a:t>धोखाधड़ी को संज्ञान में लेना और उचित कार्यवाही करना।</a:t>
            </a:r>
          </a:p>
          <a:p>
            <a:endParaRPr lang="en-US" dirty="0"/>
          </a:p>
        </p:txBody>
      </p:sp>
    </p:spTree>
    <p:extLst>
      <p:ext uri="{BB962C8B-B14F-4D97-AF65-F5344CB8AC3E}">
        <p14:creationId xmlns:p14="http://schemas.microsoft.com/office/powerpoint/2010/main" val="2808149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solidFill>
                  <a:srgbClr val="FF0000"/>
                </a:solidFill>
              </a:rPr>
              <a:t>सेबी की संरचना</a:t>
            </a:r>
            <a:br>
              <a:rPr lang="hi-IN"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311553" y="1254545"/>
            <a:ext cx="10515600" cy="4351338"/>
          </a:xfrm>
        </p:spPr>
        <p:txBody>
          <a:bodyPr>
            <a:normAutofit/>
          </a:bodyPr>
          <a:lstStyle/>
          <a:p>
            <a:r>
              <a:rPr lang="hi-IN" sz="2000" dirty="0" smtClean="0"/>
              <a:t>सेबी </a:t>
            </a:r>
            <a:r>
              <a:rPr lang="hi-IN" sz="2000" dirty="0"/>
              <a:t>एक ऐसी संस्था है जिसका प्रबंधन उसके सदस्यों द्वारा किया जाता है। सेबी में एक कॉर्पोरेट ढांचे के तहत विभिन्न विभाग शामिल हैं जिनका प्रबंधन विभाग प्रमुखों द्वारा किया जाता है। </a:t>
            </a:r>
            <a:endParaRPr lang="en-US" sz="2000" dirty="0" smtClean="0"/>
          </a:p>
          <a:p>
            <a:r>
              <a:rPr lang="en-US" sz="2000" dirty="0" smtClean="0"/>
              <a:t>SEBI </a:t>
            </a:r>
            <a:r>
              <a:rPr lang="hi-IN" sz="2000" dirty="0"/>
              <a:t>में कुल लगभग 20 विभाग हैं। इन विभागों में कानूनी मामले, निगम वित्त, ऋण और संकर प्रतिभूतियां, प्रवर्तन, आर्थिक और नीति विश्लेषण, कमोडिटी डेरिवेटिव बाजार विनियमन और कई अन्य शामिल हैं। </a:t>
            </a:r>
            <a:endParaRPr lang="en-US" sz="2000" dirty="0" smtClean="0"/>
          </a:p>
          <a:p>
            <a:r>
              <a:rPr lang="hi-IN" sz="2000" dirty="0" smtClean="0"/>
              <a:t>सेबी </a:t>
            </a:r>
            <a:r>
              <a:rPr lang="hi-IN" sz="2000" dirty="0"/>
              <a:t>की एक पदानुक्रमित संरचना है जिसमें ये सदस्य शामिल हैं</a:t>
            </a:r>
            <a:r>
              <a:rPr lang="hi-IN" sz="2000" dirty="0" smtClean="0"/>
              <a:t>:</a:t>
            </a:r>
            <a:endParaRPr lang="en-US" sz="2000" dirty="0" smtClean="0"/>
          </a:p>
          <a:p>
            <a:r>
              <a:rPr lang="hi-IN" sz="2000" dirty="0"/>
              <a:t>सेबी का प्रमुख अध्यक्ष होता है जिसे भारत की केंद्र सरकार द्वारा नामित किया जाता है।</a:t>
            </a:r>
          </a:p>
          <a:p>
            <a:r>
              <a:rPr lang="hi-IN" sz="2000" dirty="0"/>
              <a:t>केंद्रीय वित्त मंत्रालय संरचना के एक भाग के रूप में अपने दो अधिकारियों की नियुक्ति करता है।</a:t>
            </a:r>
          </a:p>
          <a:p>
            <a:r>
              <a:rPr lang="hi-IN" sz="2000" dirty="0"/>
              <a:t>भारतीय रिजर्व बैंक एक सदस्य की नियुक्ति करता है।</a:t>
            </a:r>
          </a:p>
          <a:p>
            <a:r>
              <a:rPr lang="hi-IN" sz="2000" dirty="0"/>
              <a:t>भारत की केंद्र सरकार पांच सदस्यों को मनोनीत करती है।</a:t>
            </a:r>
            <a:endParaRPr lang="en-US" sz="2000" dirty="0"/>
          </a:p>
        </p:txBody>
      </p:sp>
      <p:pic>
        <p:nvPicPr>
          <p:cNvPr id="4" name="Picture 3"/>
          <p:cNvPicPr>
            <a:picLocks noChangeAspect="1"/>
          </p:cNvPicPr>
          <p:nvPr/>
        </p:nvPicPr>
        <p:blipFill>
          <a:blip r:embed="rId2"/>
          <a:stretch>
            <a:fillRect/>
          </a:stretch>
        </p:blipFill>
        <p:spPr>
          <a:xfrm>
            <a:off x="9737189" y="4310183"/>
            <a:ext cx="1864441" cy="2622389"/>
          </a:xfrm>
          <a:prstGeom prst="rect">
            <a:avLst/>
          </a:prstGeom>
        </p:spPr>
      </p:pic>
    </p:spTree>
    <p:extLst>
      <p:ext uri="{BB962C8B-B14F-4D97-AF65-F5344CB8AC3E}">
        <p14:creationId xmlns:p14="http://schemas.microsoft.com/office/powerpoint/2010/main" val="1130884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solidFill>
                  <a:srgbClr val="FF0000"/>
                </a:solidFill>
              </a:rPr>
              <a:t>सेबी की शक्ति</a:t>
            </a:r>
            <a:br>
              <a:rPr lang="hi-IN"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1408937"/>
            <a:ext cx="10515600" cy="4351338"/>
          </a:xfrm>
        </p:spPr>
        <p:txBody>
          <a:bodyPr>
            <a:normAutofit fontScale="47500" lnSpcReduction="20000"/>
          </a:bodyPr>
          <a:lstStyle/>
          <a:p>
            <a:r>
              <a:rPr lang="hi-IN" sz="3300" dirty="0" smtClean="0"/>
              <a:t>सेबी </a:t>
            </a:r>
            <a:r>
              <a:rPr lang="hi-IN" sz="3300" dirty="0"/>
              <a:t>को अधिनियम 1992 के तहत बहुत से शक्तियां प्राप्त है जिससे सेबी भारतीय वित्तीय बाजार को सुचारु और सशक्त रूप से संचालित कर सके। सेबी को मुख्यतः तीन शक्तियां इस प्रकार है -</a:t>
            </a:r>
          </a:p>
          <a:p>
            <a:endParaRPr lang="hi-IN" sz="3300" dirty="0"/>
          </a:p>
          <a:p>
            <a:r>
              <a:rPr lang="hi-IN" sz="3300" dirty="0"/>
              <a:t>सेबी को अधिनियम 1992 के तहत बहुत से शक्तियां प्राप्त है जिससे सेबी भारतीय वित्तीय बाजार को सुचारु और सशक्त रूप से संचालित कर सके। सेबी को मुख्यतः तीन शक्तियां इस प्रकार है।</a:t>
            </a:r>
          </a:p>
          <a:p>
            <a:endParaRPr lang="hi-IN" sz="3300" dirty="0"/>
          </a:p>
          <a:p>
            <a:r>
              <a:rPr lang="hi-IN" sz="3300" dirty="0"/>
              <a:t>अर्ध न्यायिक (</a:t>
            </a:r>
            <a:r>
              <a:rPr lang="en-US" sz="3300" dirty="0"/>
              <a:t>Quasi-Judicial) – </a:t>
            </a:r>
            <a:r>
              <a:rPr lang="hi-IN" sz="3300" dirty="0"/>
              <a:t>इन शक्तियों के अंतर्गत प्रतिभूति बाजार में कोई धोखाधड़ी और अनैतिक व्यवहार करता है तो सेबी के पास निर्णय लेने की शक्ति है। यह शक्तियां प्रतिभूति बाजार में पारदर्शिता, जवाबदेही और निष्पक्षता बनाए रखने की सुविधा देती है।</a:t>
            </a:r>
          </a:p>
          <a:p>
            <a:r>
              <a:rPr lang="hi-IN" sz="3300" dirty="0"/>
              <a:t>अर्ध कार्यकारी ( </a:t>
            </a:r>
            <a:r>
              <a:rPr lang="en-US" sz="3300" dirty="0"/>
              <a:t>Quasi-Executive)- </a:t>
            </a:r>
            <a:r>
              <a:rPr lang="hi-IN" sz="3300" dirty="0"/>
              <a:t>अगर कोई व्यक्ति, कॉर्पोरेट या संस्था सेबी को नियमों, दिशा निर्देश और निर्णयों को उल्लंघन करता है तो सेबी उसके खिलाफ कानूनी कार्रवाई करने का अधिकार रखता है। यदि यह नियमों के किसी भी उल्लंघन के लिए आता है, तो यह पुस्तकों के खातों और अन्य दस्तावेज़ों का निरीक्षण करने के लिए अधिकृत है।</a:t>
            </a:r>
          </a:p>
          <a:p>
            <a:r>
              <a:rPr lang="hi-IN" sz="3300" dirty="0"/>
              <a:t>सेबी के अध्यक्ष के पास “खोज और जब्ती संचालन” (</a:t>
            </a:r>
            <a:r>
              <a:rPr lang="en-US" sz="3300" dirty="0"/>
              <a:t>search and seizure operations) </a:t>
            </a:r>
            <a:r>
              <a:rPr lang="hi-IN" sz="3300" dirty="0"/>
              <a:t>का आदेश देने का अधिकार है। सेबी बोर्ड किसी भी प्रतिभूति लेन देन के संबंध में किसी भी व्यक्ति, कॉर्पोरेट, संस्थाओं से टेलीफ़ोन कॉल डेटा रिकॉर्ड या अनुबंध दस्तावेज जैसी जानकारी भी मांग सकता है</a:t>
            </a:r>
            <a:r>
              <a:rPr lang="hi-IN" sz="3300" dirty="0" smtClean="0"/>
              <a:t>।</a:t>
            </a:r>
            <a:endParaRPr lang="en-US" sz="3300" dirty="0" smtClean="0"/>
          </a:p>
          <a:p>
            <a:r>
              <a:rPr lang="hi-IN" sz="3300" dirty="0"/>
              <a:t>अर्ध विधान (</a:t>
            </a:r>
            <a:r>
              <a:rPr lang="en-US" sz="3300" dirty="0"/>
              <a:t>Quasi-Legislative)- </a:t>
            </a:r>
            <a:r>
              <a:rPr lang="hi-IN" sz="3300" dirty="0"/>
              <a:t>सेबी निवेशकों के हितों की रक्षा के लिए नियमों और विनियमों को लागू करने का अधिकार रखता है। इसके कुछ नियमों में इनसाइडर ट्रेडिंग विनियम, लिस्टिंग दायित्व और प्रकटीकरण आवश्यकताएं शामिल हैं।</a:t>
            </a:r>
          </a:p>
          <a:p>
            <a:endParaRPr lang="en-US" dirty="0"/>
          </a:p>
        </p:txBody>
      </p:sp>
    </p:spTree>
    <p:extLst>
      <p:ext uri="{BB962C8B-B14F-4D97-AF65-F5344CB8AC3E}">
        <p14:creationId xmlns:p14="http://schemas.microsoft.com/office/powerpoint/2010/main" val="3356272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723"/>
          </a:xfrm>
        </p:spPr>
        <p:txBody>
          <a:bodyPr>
            <a:normAutofit fontScale="90000"/>
          </a:bodyPr>
          <a:lstStyle/>
          <a:p>
            <a:r>
              <a:rPr lang="hi-IN" dirty="0"/>
              <a:t>सेबी की भूमिका</a:t>
            </a:r>
            <a:br>
              <a:rPr lang="hi-IN" dirty="0"/>
            </a:br>
            <a:endParaRPr lang="en-US" dirty="0"/>
          </a:p>
        </p:txBody>
      </p:sp>
      <p:sp>
        <p:nvSpPr>
          <p:cNvPr id="3" name="Content Placeholder 2"/>
          <p:cNvSpPr>
            <a:spLocks noGrp="1"/>
          </p:cNvSpPr>
          <p:nvPr>
            <p:ph idx="1"/>
          </p:nvPr>
        </p:nvSpPr>
        <p:spPr>
          <a:xfrm>
            <a:off x="838200" y="1099594"/>
            <a:ext cx="10515600" cy="5578997"/>
          </a:xfrm>
        </p:spPr>
        <p:txBody>
          <a:bodyPr>
            <a:normAutofit fontScale="55000" lnSpcReduction="20000"/>
          </a:bodyPr>
          <a:lstStyle/>
          <a:p>
            <a:r>
              <a:rPr lang="hi-IN" dirty="0" smtClean="0"/>
              <a:t>सेबी </a:t>
            </a:r>
            <a:r>
              <a:rPr lang="hi-IN" dirty="0"/>
              <a:t>सभी कैपिटल मार्किट सहभागियों के लिए एक प्रहरी के रूप में कार्य करता है और इसका मुख्य उद्देश्य फ़ाइनेंशियल मार्किट के प्रति उत्साही लोगों के लिए ऐसा वातावरण प्रदान करना है जो सिक्योरिटी मार्किट के कुशल और सुचारु रूप से काम करने की सुविधा प्रदान करें | </a:t>
            </a:r>
          </a:p>
          <a:p>
            <a:endParaRPr lang="hi-IN" dirty="0"/>
          </a:p>
          <a:p>
            <a:r>
              <a:rPr lang="hi-IN" dirty="0"/>
              <a:t>ऐसा करने के लिए, यह सुनिश्चित करता है कि फ़ाइनेंशियल मार्किट के तीन मुख्य प्रतिभागियों का ध्यान रखा जाए अर्थात सिक्योरिटीज , इन्वेस्टर और फ़ाइनेंशियल मध्यस्थों के जारी कर्ता।</a:t>
            </a:r>
          </a:p>
          <a:p>
            <a:endParaRPr lang="hi-IN" dirty="0"/>
          </a:p>
          <a:p>
            <a:r>
              <a:rPr lang="hi-IN" dirty="0">
                <a:solidFill>
                  <a:srgbClr val="FF0000"/>
                </a:solidFill>
              </a:rPr>
              <a:t>सिक्योरिटीज के जारी कर्ता –</a:t>
            </a:r>
          </a:p>
          <a:p>
            <a:endParaRPr lang="hi-IN" dirty="0"/>
          </a:p>
          <a:p>
            <a:r>
              <a:rPr lang="hi-IN" dirty="0"/>
              <a:t>ये कॉरपोरेट क्षेत्र की इकाइयाँ हैं जो बाजार में विभिन्न स्रोतों से धन जुटाती हैं। सेबी यह सुनिश्चित करता है कि उन्हें अपनी आवश्यकताओं के लिए एक स्वस्थ और पारदर्शी वातावरण मिले।</a:t>
            </a:r>
          </a:p>
          <a:p>
            <a:endParaRPr lang="hi-IN" dirty="0"/>
          </a:p>
          <a:p>
            <a:r>
              <a:rPr lang="hi-IN" dirty="0">
                <a:solidFill>
                  <a:srgbClr val="FF0000"/>
                </a:solidFill>
              </a:rPr>
              <a:t>इन्वेस्टर –</a:t>
            </a:r>
          </a:p>
          <a:p>
            <a:endParaRPr lang="hi-IN" dirty="0"/>
          </a:p>
          <a:p>
            <a:r>
              <a:rPr lang="hi-IN" dirty="0"/>
              <a:t>इन्वेस्टर वही हैं जो मार्किट को सक्रिय रखता हैं। सेबी एक ऐसे माहौल को बनाए रखने के लिए ज़िम्मेदार है जो दुर्भावना से मुक्त हो | यह आम जनता के विश्वास को पुनर्स्थापित करता है जो बाजारों में अपनी मेहनत की कमाई को इन्वेस्ट करते है | </a:t>
            </a:r>
          </a:p>
          <a:p>
            <a:endParaRPr lang="hi-IN" dirty="0"/>
          </a:p>
          <a:p>
            <a:r>
              <a:rPr lang="hi-IN" dirty="0">
                <a:solidFill>
                  <a:srgbClr val="FF0000"/>
                </a:solidFill>
              </a:rPr>
              <a:t>फ़ाइनेंशियल मध्यस्थ –</a:t>
            </a:r>
          </a:p>
          <a:p>
            <a:endParaRPr lang="hi-IN" dirty="0"/>
          </a:p>
          <a:p>
            <a:r>
              <a:rPr lang="hi-IN" dirty="0"/>
              <a:t>ये वे लोग हैं जो जारी कर्ता और इन्वेस्टर्स के बीच में बिचौलिए का काम करते हैं। वे फ़ाइनेंशियल लेन देन को सुचारु और सुरक्षित बनाते हैं।</a:t>
            </a:r>
            <a:endParaRPr lang="en-US" dirty="0"/>
          </a:p>
        </p:txBody>
      </p:sp>
    </p:spTree>
    <p:extLst>
      <p:ext uri="{BB962C8B-B14F-4D97-AF65-F5344CB8AC3E}">
        <p14:creationId xmlns:p14="http://schemas.microsoft.com/office/powerpoint/2010/main" val="3202641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सेबी के उद्देश्य:</a:t>
            </a:r>
            <a:br>
              <a:rPr lang="hi-IN" dirty="0"/>
            </a:br>
            <a:endParaRPr lang="en-US" dirty="0"/>
          </a:p>
        </p:txBody>
      </p:sp>
      <p:sp>
        <p:nvSpPr>
          <p:cNvPr id="3" name="Content Placeholder 2"/>
          <p:cNvSpPr>
            <a:spLocks noGrp="1"/>
          </p:cNvSpPr>
          <p:nvPr>
            <p:ph idx="1"/>
          </p:nvPr>
        </p:nvSpPr>
        <p:spPr/>
        <p:txBody>
          <a:bodyPr>
            <a:normAutofit fontScale="55000" lnSpcReduction="20000"/>
          </a:bodyPr>
          <a:lstStyle/>
          <a:p>
            <a:r>
              <a:rPr lang="hi-IN" dirty="0" smtClean="0"/>
              <a:t>सेबी </a:t>
            </a:r>
            <a:r>
              <a:rPr lang="hi-IN" dirty="0"/>
              <a:t>के निम्न्लिखित उद्देश्य हैं-</a:t>
            </a:r>
          </a:p>
          <a:p>
            <a:endParaRPr lang="hi-IN" dirty="0"/>
          </a:p>
          <a:p>
            <a:r>
              <a:rPr lang="hi-IN" dirty="0">
                <a:solidFill>
                  <a:srgbClr val="FF0000"/>
                </a:solidFill>
              </a:rPr>
              <a:t>इन्वेस्टर्स को संरक्षण –</a:t>
            </a:r>
          </a:p>
          <a:p>
            <a:endParaRPr lang="hi-IN" dirty="0"/>
          </a:p>
          <a:p>
            <a:r>
              <a:rPr lang="hi-IN" dirty="0"/>
              <a:t>सेबी का प्राथमिक उद्देश्य शेयर बाजार में लोगों के हित की रक्षा करना और उनके लिए एक स्वस्थ वातावरण प्रदान करना है।</a:t>
            </a:r>
          </a:p>
          <a:p>
            <a:endParaRPr lang="hi-IN" dirty="0"/>
          </a:p>
          <a:p>
            <a:r>
              <a:rPr lang="hi-IN" dirty="0">
                <a:solidFill>
                  <a:srgbClr val="FF0000"/>
                </a:solidFill>
              </a:rPr>
              <a:t>दुर्भावनाओं की रोकथाम </a:t>
            </a:r>
            <a:r>
              <a:rPr lang="hi-IN" dirty="0"/>
              <a:t>–</a:t>
            </a:r>
          </a:p>
          <a:p>
            <a:endParaRPr lang="hi-IN" dirty="0"/>
          </a:p>
          <a:p>
            <a:r>
              <a:rPr lang="hi-IN" dirty="0"/>
              <a:t>यही कारण था कि सेबी का गठन किया गया था। मुख्य उद्देश्यों में से, दुर्भावनाओं को रोकना उनमें से एक है।</a:t>
            </a:r>
          </a:p>
          <a:p>
            <a:endParaRPr lang="hi-IN" dirty="0"/>
          </a:p>
          <a:p>
            <a:r>
              <a:rPr lang="hi-IN" dirty="0">
                <a:solidFill>
                  <a:srgbClr val="FF0000"/>
                </a:solidFill>
              </a:rPr>
              <a:t>उचित और योग्य कार्य –</a:t>
            </a:r>
          </a:p>
          <a:p>
            <a:endParaRPr lang="hi-IN" dirty="0"/>
          </a:p>
          <a:p>
            <a:r>
              <a:rPr lang="hi-IN" dirty="0"/>
              <a:t>सेबी कैपिटल मार्किट  के क्रमबद्ध कामकाज के लिए जिम्मेदार है और दलालों, उप-दलालों, आदि जैसे वित्तीय मध्यस्थों की गतिविधियों पर कड़ी नजर रखता है।</a:t>
            </a:r>
            <a:endParaRPr lang="en-US" dirty="0"/>
          </a:p>
        </p:txBody>
      </p:sp>
    </p:spTree>
    <p:extLst>
      <p:ext uri="{BB962C8B-B14F-4D97-AF65-F5344CB8AC3E}">
        <p14:creationId xmlns:p14="http://schemas.microsoft.com/office/powerpoint/2010/main" val="362252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0824"/>
          </a:xfrm>
        </p:spPr>
        <p:txBody>
          <a:bodyPr>
            <a:normAutofit fontScale="90000"/>
          </a:bodyPr>
          <a:lstStyle/>
          <a:p>
            <a:r>
              <a:rPr lang="hi-IN" sz="2800" dirty="0" smtClean="0"/>
              <a:t>मुद्रा बाज़ार में कारोबार किये जाने वाले उपकरणों के प्रकार</a:t>
            </a:r>
            <a:br>
              <a:rPr lang="hi-IN" sz="2800" dirty="0" smtClean="0"/>
            </a:br>
            <a:endParaRPr lang="en-US" sz="2800" dirty="0"/>
          </a:p>
        </p:txBody>
      </p:sp>
      <p:sp>
        <p:nvSpPr>
          <p:cNvPr id="3" name="Content Placeholder 2"/>
          <p:cNvSpPr>
            <a:spLocks noGrp="1"/>
          </p:cNvSpPr>
          <p:nvPr>
            <p:ph idx="1"/>
          </p:nvPr>
        </p:nvSpPr>
        <p:spPr>
          <a:xfrm>
            <a:off x="641431" y="945948"/>
            <a:ext cx="10515600" cy="5912051"/>
          </a:xfrm>
        </p:spPr>
        <p:txBody>
          <a:bodyPr>
            <a:noAutofit/>
          </a:bodyPr>
          <a:lstStyle/>
          <a:p>
            <a:r>
              <a:rPr lang="hi-IN" sz="1800" dirty="0" smtClean="0">
                <a:solidFill>
                  <a:srgbClr val="FF0000"/>
                </a:solidFill>
              </a:rPr>
              <a:t>ट्रेजरी बिल- </a:t>
            </a:r>
            <a:r>
              <a:rPr lang="hi-IN" sz="1800" dirty="0" smtClean="0"/>
              <a:t>भारत सरकार द्वारा जारी किए गए अल्पकालिक उधार उपकरण हैं। ये सबसे पुराने मुद्रा बाज़ार उपकरण हैं जो अभी भी उपयोग में हैं। ट्रेजरी बिल पर कोई ब्याज नहीं लगता है, लेकिन जारी होने के समय अंकित मूल्य की छूट पर उपलब्ध होते हैं। ट्रेजरी बिलों को दो तरह से वर्गीकृत किया जा सकता है यानी परिपक्वता के आधार पर और प्रकार के आधार पर। ये सबसे सुरक्षित उपकरण हैं क्योंकि ये सरकारी गारंटी द्वारा समर्थित हैं। रिटर्न की दर, जिसे जोखिम-मुक्त दर के रूप में भी जाना जाता है, अन्य सभी उपकरणों की तुलना में टी-364, टी-182 आदि जैसे ट्रेजरी बिलों के लिए कम है।</a:t>
            </a:r>
          </a:p>
          <a:p>
            <a:endParaRPr lang="hi-IN" sz="1800" dirty="0" smtClean="0"/>
          </a:p>
          <a:p>
            <a:r>
              <a:rPr lang="hi-IN" sz="1800" dirty="0" smtClean="0">
                <a:solidFill>
                  <a:srgbClr val="FF0000"/>
                </a:solidFill>
              </a:rPr>
              <a:t>वाणिज्यिक पत्र- </a:t>
            </a:r>
            <a:r>
              <a:rPr lang="hi-IN" sz="1800" dirty="0" smtClean="0"/>
              <a:t>वाणिज्यिक पत्र वचन पत्र के रूप में जारी किया गया एक असुरक्षित मुद्रा बाजार उपकरण है। इसे भारत में 1990 में कॉर्पोरेट उधारकर्ताओं को अल्पकालिक उधार के अपने स्रोतों में विविधता लाने और निवेशकों को एक अतिरिक्त निवेश साधन प्रदान करने में सक्षम बनाने के उद्देश्य से पेश किया गया था। वाणिज्यिक पत्र अल्पकालिक ऋण दायित्वों को पूरा करने के लिए धन प्राप्त करने के लिए बड़े निगमों द्वारा जारी (बेची गई) एक मुद्रा-बाजार सुरक्षा है और केवल जारीकर्ता बैंक या कंपनी के नोट पर निर्दिष्ट परिपक्वता तिथि पर अंकित मूल्य का भुगतान करने के वादे द्वारा समर्थित है।</a:t>
            </a:r>
          </a:p>
          <a:p>
            <a:endParaRPr lang="hi-IN" sz="1800" dirty="0" smtClean="0"/>
          </a:p>
          <a:p>
            <a:r>
              <a:rPr lang="hi-IN" sz="1800" dirty="0" smtClean="0">
                <a:solidFill>
                  <a:srgbClr val="FF0000"/>
                </a:solidFill>
              </a:rPr>
              <a:t>जमा प्रमाणपत्र- </a:t>
            </a:r>
            <a:r>
              <a:rPr lang="hi-IN" sz="1800" dirty="0" smtClean="0"/>
              <a:t>जमा प्रमाणपत्र (सीडी) सीधे एक वाणिज्यिक बैंक द्वारा जारी किया जाता है, लेकिन इसे ब्रोकरेज फर्मों के माध्यम से खरीदा जा सकता है। यह तीन महीने से लेकर पांच साल तक की परिपक्वता तिथि के साथ आता है और इसे किसी भी मूल्यवर्ग में जारी किया जा सकता है। अधिकांश सीडी एक निश्चित परिपक्वता तिथि और ब्याज दर की पेशकश करती हैं, और परिपक्वता के समय से पहले वापस लेने पर उन पर जुर्माना लगता है। बैंक के चेकिंग खाते की तरह, जमा प्रमाणपत्र का बीमा फेडरल डिपॉजिट इंश्योरेंस कॉर्पोरेशन (</a:t>
            </a:r>
            <a:r>
              <a:rPr lang="en-US" sz="1800" dirty="0" smtClean="0"/>
              <a:t>FDIC) </a:t>
            </a:r>
            <a:r>
              <a:rPr lang="hi-IN" sz="1800" dirty="0" smtClean="0"/>
              <a:t>द्वारा किया जाता है।</a:t>
            </a:r>
          </a:p>
          <a:p>
            <a:endParaRPr lang="hi-IN" sz="1400" dirty="0" smtClean="0"/>
          </a:p>
        </p:txBody>
      </p:sp>
      <p:pic>
        <p:nvPicPr>
          <p:cNvPr id="4" name="Picture 3"/>
          <p:cNvPicPr>
            <a:picLocks noChangeAspect="1"/>
          </p:cNvPicPr>
          <p:nvPr/>
        </p:nvPicPr>
        <p:blipFill>
          <a:blip r:embed="rId2"/>
          <a:stretch>
            <a:fillRect/>
          </a:stretch>
        </p:blipFill>
        <p:spPr>
          <a:xfrm>
            <a:off x="10389804" y="208344"/>
            <a:ext cx="1575525" cy="737604"/>
          </a:xfrm>
          <a:prstGeom prst="rect">
            <a:avLst/>
          </a:prstGeom>
        </p:spPr>
      </p:pic>
    </p:spTree>
    <p:extLst>
      <p:ext uri="{BB962C8B-B14F-4D97-AF65-F5344CB8AC3E}">
        <p14:creationId xmlns:p14="http://schemas.microsoft.com/office/powerpoint/2010/main" val="1180845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1722" y="1041723"/>
            <a:ext cx="10359341" cy="4408276"/>
          </a:xfrm>
          <a:prstGeom prst="rect">
            <a:avLst/>
          </a:prstGeom>
        </p:spPr>
      </p:pic>
    </p:spTree>
    <p:extLst>
      <p:ext uri="{BB962C8B-B14F-4D97-AF65-F5344CB8AC3E}">
        <p14:creationId xmlns:p14="http://schemas.microsoft.com/office/powerpoint/2010/main" val="1932580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564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hi-IN" sz="2400" dirty="0" smtClean="0">
                <a:solidFill>
                  <a:srgbClr val="FF0000"/>
                </a:solidFill>
              </a:rPr>
              <a:t>बैंकर की स्वीकृति- </a:t>
            </a:r>
            <a:r>
              <a:rPr lang="hi-IN" sz="2400" dirty="0" smtClean="0"/>
              <a:t>बैंकर की स्वीकृति एक दस्तावेज है जो भविष्य के भुगतान का वादा करता है जिसकी गारंटी वाणिज्यिक बैंक द्वारा दी जाती है। यह एक बहुत ही सुरक्षित निवेश विकल्प माना जाता है और विदेशी व्यापार में इसका व्यापक रूप से उपयोग किया जाता है, बैंकर्स स्वीकृति समय ड्राफ्ट हैं जिन्हें बैंकों द्वारा स्वीकार और गारंटी दी जाती है और बैंक में जमा राशि पर आहरित किया जाता है। बैंकर की स्वीकृति की परिपक्वता अवधि 30 से 180 दिनों तक हो सकती है।</a:t>
            </a:r>
          </a:p>
          <a:p>
            <a:endParaRPr lang="hi-IN" sz="2400" dirty="0" smtClean="0"/>
          </a:p>
          <a:p>
            <a:r>
              <a:rPr lang="hi-IN" sz="2400" dirty="0" smtClean="0">
                <a:solidFill>
                  <a:srgbClr val="FF0000"/>
                </a:solidFill>
              </a:rPr>
              <a:t>पुनर्खरीद समझौते- </a:t>
            </a:r>
            <a:r>
              <a:rPr lang="hi-IN" sz="2400" dirty="0" smtClean="0"/>
              <a:t>रेपो या बायबैक के रूप में भी जाना जाता है, पुनर्खरीद समझौता दो पक्षों के बीच एक औपचारिक समझौता है, जहां एक पक्ष दूसरे को सुरक्षा बेचता है, खरीदार से बाद की तारीख में इसे वापस खरीदने के वादे के साथ। इसे सेल-बाय लेनदेन भी कहा जाता है। विक्रेता एक पूर्व निर्धारित समय और राशि पर सुरक्षा खरीदता है जिसमें वह ब्याज दर भी शामिल होती है जिस पर खरीदार सुरक्षा खरीदने के लिए सहमत हुआ था।</a:t>
            </a:r>
          </a:p>
          <a:p>
            <a:endParaRPr lang="en-US" sz="2400" dirty="0"/>
          </a:p>
        </p:txBody>
      </p:sp>
    </p:spTree>
    <p:extLst>
      <p:ext uri="{BB962C8B-B14F-4D97-AF65-F5344CB8AC3E}">
        <p14:creationId xmlns:p14="http://schemas.microsoft.com/office/powerpoint/2010/main" val="130569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मुद्रा बाज़ार का कार्य</a:t>
            </a:r>
            <a:br>
              <a:rPr lang="hi-IN" dirty="0" smtClean="0"/>
            </a:br>
            <a:endParaRPr lang="en-US" dirty="0"/>
          </a:p>
        </p:txBody>
      </p:sp>
      <p:sp>
        <p:nvSpPr>
          <p:cNvPr id="3" name="Content Placeholder 2"/>
          <p:cNvSpPr>
            <a:spLocks noGrp="1"/>
          </p:cNvSpPr>
          <p:nvPr>
            <p:ph idx="1"/>
          </p:nvPr>
        </p:nvSpPr>
        <p:spPr>
          <a:xfrm>
            <a:off x="819873" y="1478385"/>
            <a:ext cx="10515600" cy="4351338"/>
          </a:xfrm>
        </p:spPr>
        <p:txBody>
          <a:bodyPr>
            <a:noAutofit/>
          </a:bodyPr>
          <a:lstStyle/>
          <a:p>
            <a:r>
              <a:rPr lang="hi-IN" sz="2000" dirty="0" smtClean="0">
                <a:solidFill>
                  <a:srgbClr val="FF0000"/>
                </a:solidFill>
              </a:rPr>
              <a:t>धन प्रदान करता है </a:t>
            </a:r>
            <a:r>
              <a:rPr lang="hi-IN" sz="2000" dirty="0" smtClean="0"/>
              <a:t>- मुद्रा बाजार कम ब्याज दर पर उधार लेने के लिए अल्पकालिक धन प्रदान करता है। निजी और सार्वजनिक संस्थान पूंजी आवश्यकताओं को पूरा करने और वित्त बिल और वाणिज्यिक पत्र की प्रणाली के माध्यम से व्यापार वृद्धि को निधि देने के लिए मुद्रा बाजार से पैसा उधार ले सकते हैं। सरकार. ट्रेजरी बिल जारी करके भी मुद्रा बाजार से धन उधार ले सकते हैं। हालाँकि, मुद्रा बाजार वाणिज्यिक पत्र, ट्रेजरी बिल आदि जैसे मुद्रा बाजार उपकरण जारी करता है और भारत के भीतर और बाहर व्यापार, उद्योग और वाणिज्य के विकास में मदद करता है।</a:t>
            </a:r>
          </a:p>
          <a:p>
            <a:endParaRPr lang="hi-IN" sz="2000" dirty="0" smtClean="0"/>
          </a:p>
          <a:p>
            <a:r>
              <a:rPr lang="hi-IN" sz="2000" dirty="0" smtClean="0">
                <a:solidFill>
                  <a:srgbClr val="FF0000"/>
                </a:solidFill>
              </a:rPr>
              <a:t>केंद्रीय बैंक नीतियां- </a:t>
            </a:r>
            <a:r>
              <a:rPr lang="hi-IN" sz="2000" dirty="0" smtClean="0"/>
              <a:t>केंद्रीय बैंक किसी देश की मौद्रिक नीति का मार्गदर्शन करने और एक स्वस्थ वित्तीय प्रणाली सुनिश्चित करने के लिए उपाय करने के लिए जिम्मेदार है। मुद्रा बाजार के माध्यम से केंद्रीय बैंक अपना नीति-निर्माण कार्य कुशलतापूर्वक कर सकता है।</a:t>
            </a:r>
          </a:p>
          <a:p>
            <a:endParaRPr lang="hi-IN" sz="2000" dirty="0" smtClean="0"/>
          </a:p>
          <a:p>
            <a:pPr marL="0" indent="0">
              <a:buNone/>
            </a:pPr>
            <a:r>
              <a:rPr lang="hi-IN" sz="2000" dirty="0" smtClean="0"/>
              <a:t>उदाहरण के लिए, मुद्रा बाजार में अल्पकालिक ब्याज दरें बैंकिंग उद्योग में मौजूदा स्थितियों का प्रतिनिधित्व करती हैं और उचित ब्याज दर नीति विकसित करने में केंद्रीय बैंक का मार्गदर्शन कर सकती हैं। इसके अलावा, एकीकृत मुद्रा बाजार केंद्रीय बैंक को उप-बाजारों को प्रभावित करने और उसके मौद्रिक नीति उद्देश्यों को लागू करने में मदद करते हैं।</a:t>
            </a:r>
          </a:p>
          <a:p>
            <a:endParaRPr lang="hi-IN" sz="2000" dirty="0" smtClean="0"/>
          </a:p>
        </p:txBody>
      </p:sp>
    </p:spTree>
    <p:extLst>
      <p:ext uri="{BB962C8B-B14F-4D97-AF65-F5344CB8AC3E}">
        <p14:creationId xmlns:p14="http://schemas.microsoft.com/office/powerpoint/2010/main" val="3916861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11170</Words>
  <Application>Microsoft Office PowerPoint</Application>
  <PresentationFormat>Widescreen</PresentationFormat>
  <Paragraphs>532</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Mangal</vt:lpstr>
      <vt:lpstr>Office Theme</vt:lpstr>
      <vt:lpstr>मुद्रा बाज़ार: अर्थ, विशेषताएँ, प्रकार और कार्य </vt:lpstr>
      <vt:lpstr>PowerPoint Presentation</vt:lpstr>
      <vt:lpstr>मुद्रा बाजार </vt:lpstr>
      <vt:lpstr>मुद्रा बाज़ार कैसे काम करता है? </vt:lpstr>
      <vt:lpstr>मुद्रा बाज़ार का उपयोग कौन करता है? </vt:lpstr>
      <vt:lpstr>मुद्रा बाज़ार लिखतों की विशेषताएं </vt:lpstr>
      <vt:lpstr>मुद्रा बाज़ार में कारोबार किये जाने वाले उपकरणों के प्रकार </vt:lpstr>
      <vt:lpstr>PowerPoint Presentation</vt:lpstr>
      <vt:lpstr>मुद्रा बाज़ार का कार्य </vt:lpstr>
      <vt:lpstr>PowerPoint Presentation</vt:lpstr>
      <vt:lpstr>PowerPoint Presentation</vt:lpstr>
      <vt:lpstr>मुद्रा बाज़ार के फायदे और नुकसान </vt:lpstr>
      <vt:lpstr>नुकसान: </vt:lpstr>
      <vt:lpstr>मुद्रा बाज़ार खातों के पक्ष और विपक्ष</vt:lpstr>
      <vt:lpstr>भारत में मनी मार्केट फंड में निवेश करने से पहले विचार करने योग्य कारक:</vt:lpstr>
      <vt:lpstr>मुद्रा बाजार निवेश का कराधान</vt:lpstr>
      <vt:lpstr>निष्कर्ष </vt:lpstr>
      <vt:lpstr>मुद्रा बाजार बनाम पूंजी बाजार: अंतर को समझना</vt:lpstr>
      <vt:lpstr>पूंजी बाजार का अर्थ</vt:lpstr>
      <vt:lpstr>भारत में पूंजी बाजार</vt:lpstr>
      <vt:lpstr>भारत में पूंजी बाजार </vt:lpstr>
      <vt:lpstr>भारतीय पूंजी बाजार में व्यापक घटक</vt:lpstr>
      <vt:lpstr>पूंजी बाजार के प्रकार</vt:lpstr>
      <vt:lpstr>प्राथमिक पूंजी बाजार क्या है</vt:lpstr>
      <vt:lpstr>प्राथमिक पूंजी बाजार की पांच विशेषताएं </vt:lpstr>
      <vt:lpstr>द्वितीयक बाज़ार</vt:lpstr>
      <vt:lpstr>पूंजी बाजार की विशेषता</vt:lpstr>
      <vt:lpstr>भारत में पूंजी बाजार की भूमिका और महत्व</vt:lpstr>
      <vt:lpstr>PowerPoint Presentation</vt:lpstr>
      <vt:lpstr>PowerPoint Presentation</vt:lpstr>
      <vt:lpstr>PowerPoint Presentation</vt:lpstr>
      <vt:lpstr>पूंजी बाजार के खंड </vt:lpstr>
      <vt:lpstr>बांड बाजार </vt:lpstr>
      <vt:lpstr>डेरिवेटिव बाजार </vt:lpstr>
      <vt:lpstr>बांड गणना </vt:lpstr>
      <vt:lpstr>बांड परिपक्वता का मूल्य</vt:lpstr>
      <vt:lpstr>PowerPoint Presentation</vt:lpstr>
      <vt:lpstr>PowerPoint Presentation</vt:lpstr>
      <vt:lpstr>PowerPoint Presentation</vt:lpstr>
      <vt:lpstr>शेयर बाजार </vt:lpstr>
      <vt:lpstr>स्टॉक एक्सचेंज क्या है? </vt:lpstr>
      <vt:lpstr>यह कैसे काम करता है? </vt:lpstr>
      <vt:lpstr>PowerPoint Presentation</vt:lpstr>
      <vt:lpstr>Increased Value</vt:lpstr>
      <vt:lpstr>Access to Capital</vt:lpstr>
      <vt:lpstr>Collateral value</vt:lpstr>
      <vt:lpstr>Liquidity</vt:lpstr>
      <vt:lpstr>Fair Value</vt:lpstr>
      <vt:lpstr>भारत में प्रमुख स्टॉक एक्सचेंज </vt:lpstr>
      <vt:lpstr>PowerPoint Presentation</vt:lpstr>
      <vt:lpstr>PowerPoint Presentation</vt:lpstr>
      <vt:lpstr>PowerPoint Presentation</vt:lpstr>
      <vt:lpstr>PowerPoint Presentation</vt:lpstr>
      <vt:lpstr>सेंसेक्स और निफ्टी,</vt:lpstr>
      <vt:lpstr>क्या है Sensex?  </vt:lpstr>
      <vt:lpstr>Nifty 50 क्या है? </vt:lpstr>
      <vt:lpstr>इतना महत्वपूर्ण क्यों हैं Nifty और Sensex </vt:lpstr>
      <vt:lpstr>सेंसेक्स और निफ्टी में क्या अंतर है? </vt:lpstr>
      <vt:lpstr>सेंसेक्स और निफ्टी को कैसे कैलकुलेट किया जाता है? </vt:lpstr>
      <vt:lpstr>PowerPoint Presentation</vt:lpstr>
      <vt:lpstr>SEBI</vt:lpstr>
      <vt:lpstr>PowerPoint Presentation</vt:lpstr>
      <vt:lpstr>PowerPoint Presentation</vt:lpstr>
      <vt:lpstr>PowerPoint Presentation</vt:lpstr>
      <vt:lpstr>PowerPoint Presentation</vt:lpstr>
      <vt:lpstr>सेबी की संरचना </vt:lpstr>
      <vt:lpstr>सेबी की शक्ति </vt:lpstr>
      <vt:lpstr>सेबी की भूमिका </vt:lpstr>
      <vt:lpstr>सेबी के उद्देश्य: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मुद्रा बाज़ार: अर्थ, विशेषताएँ, प्रकार और कार्य</dc:title>
  <dc:creator>RAJANI</dc:creator>
  <cp:lastModifiedBy>RAJANI</cp:lastModifiedBy>
  <cp:revision>19</cp:revision>
  <dcterms:created xsi:type="dcterms:W3CDTF">2023-10-28T06:17:10Z</dcterms:created>
  <dcterms:modified xsi:type="dcterms:W3CDTF">2023-10-30T07:00:04Z</dcterms:modified>
</cp:coreProperties>
</file>